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3" r:id="rId8"/>
    <p:sldId id="262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78" r:id="rId27"/>
    <p:sldId id="282" r:id="rId28"/>
    <p:sldId id="283" r:id="rId29"/>
    <p:sldId id="284" r:id="rId30"/>
    <p:sldId id="285" r:id="rId31"/>
    <p:sldId id="289" r:id="rId32"/>
    <p:sldId id="290" r:id="rId33"/>
    <p:sldId id="287" r:id="rId34"/>
    <p:sldId id="288" r:id="rId35"/>
    <p:sldId id="29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1BA0C2-6FBC-4CD2-8BC0-D7CC3BC2A676}" type="doc">
      <dgm:prSet loTypeId="urn:microsoft.com/office/officeart/2005/8/layout/vList4#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DC6A9F-950E-4C54-9F90-54FA7C24A4C6}">
      <dgm:prSet phldrT="[Text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dirty="0" smtClean="0"/>
            <a:t>History </a:t>
          </a:r>
          <a:endParaRPr lang="en-US" sz="2800" dirty="0"/>
        </a:p>
      </dgm:t>
    </dgm:pt>
    <dgm:pt modelId="{DB33010F-8639-4CAE-B4BD-732DDDF65B3B}" type="parTrans" cxnId="{B307A257-C703-45F7-8BD3-DE2065739D0D}">
      <dgm:prSet/>
      <dgm:spPr/>
      <dgm:t>
        <a:bodyPr/>
        <a:lstStyle/>
        <a:p>
          <a:endParaRPr lang="en-US"/>
        </a:p>
      </dgm:t>
    </dgm:pt>
    <dgm:pt modelId="{EBA67F77-B0D9-46B2-B870-13F8C729CEF6}" type="sibTrans" cxnId="{B307A257-C703-45F7-8BD3-DE2065739D0D}">
      <dgm:prSet/>
      <dgm:spPr/>
      <dgm:t>
        <a:bodyPr/>
        <a:lstStyle/>
        <a:p>
          <a:endParaRPr lang="en-US"/>
        </a:p>
      </dgm:t>
    </dgm:pt>
    <dgm:pt modelId="{2FAE8B56-8A20-435A-A31A-994D3D5823AC}">
      <dgm:prSet phldrT="[Text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dirty="0" smtClean="0"/>
            <a:t>Economics and Personal Finance</a:t>
          </a:r>
        </a:p>
        <a:p>
          <a:endParaRPr lang="en-US" sz="2400" dirty="0"/>
        </a:p>
      </dgm:t>
    </dgm:pt>
    <dgm:pt modelId="{6BACBC61-58D3-4D1A-A6D3-23D91EB1D48C}" type="parTrans" cxnId="{91EAB0C1-916B-4984-91D4-B1E808BD956E}">
      <dgm:prSet/>
      <dgm:spPr/>
      <dgm:t>
        <a:bodyPr/>
        <a:lstStyle/>
        <a:p>
          <a:endParaRPr lang="en-US"/>
        </a:p>
      </dgm:t>
    </dgm:pt>
    <dgm:pt modelId="{378F9D3E-9B80-434E-9CB3-31B299EBCA2C}" type="sibTrans" cxnId="{91EAB0C1-916B-4984-91D4-B1E808BD956E}">
      <dgm:prSet/>
      <dgm:spPr/>
      <dgm:t>
        <a:bodyPr/>
        <a:lstStyle/>
        <a:p>
          <a:endParaRPr lang="en-US"/>
        </a:p>
      </dgm:t>
    </dgm:pt>
    <dgm:pt modelId="{120E6222-9861-4307-A01C-9529926A5455}">
      <dgm:prSet phldrT="[Text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dirty="0" smtClean="0"/>
            <a:t>Culture</a:t>
          </a:r>
        </a:p>
        <a:p>
          <a:endParaRPr lang="en-US" sz="2400" dirty="0"/>
        </a:p>
      </dgm:t>
    </dgm:pt>
    <dgm:pt modelId="{BB3311EB-126F-4317-9008-6EA3DAC52A53}" type="parTrans" cxnId="{76691587-E8C2-4198-A342-B7AAFC9E204D}">
      <dgm:prSet/>
      <dgm:spPr/>
      <dgm:t>
        <a:bodyPr/>
        <a:lstStyle/>
        <a:p>
          <a:endParaRPr lang="en-US"/>
        </a:p>
      </dgm:t>
    </dgm:pt>
    <dgm:pt modelId="{FC760209-ED70-4256-BEBB-08B6D3B57967}" type="sibTrans" cxnId="{76691587-E8C2-4198-A342-B7AAFC9E204D}">
      <dgm:prSet/>
      <dgm:spPr/>
      <dgm:t>
        <a:bodyPr/>
        <a:lstStyle/>
        <a:p>
          <a:endParaRPr lang="en-US"/>
        </a:p>
      </dgm:t>
    </dgm:pt>
    <dgm:pt modelId="{DC639718-2702-4B2A-9362-75C300B33EA0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dirty="0" smtClean="0"/>
            <a:t>Civics and Government</a:t>
          </a:r>
        </a:p>
        <a:p>
          <a:endParaRPr lang="en-US" sz="2400" dirty="0"/>
        </a:p>
      </dgm:t>
    </dgm:pt>
    <dgm:pt modelId="{B28ABF16-7EE4-4BF0-B76B-B4E2157CFD67}" type="parTrans" cxnId="{30DDAE86-1C15-4C55-B139-4BF719AEFC59}">
      <dgm:prSet/>
      <dgm:spPr/>
      <dgm:t>
        <a:bodyPr/>
        <a:lstStyle/>
        <a:p>
          <a:endParaRPr lang="en-US"/>
        </a:p>
      </dgm:t>
    </dgm:pt>
    <dgm:pt modelId="{57673571-8E9F-4055-B30A-16046D3B2049}" type="sibTrans" cxnId="{30DDAE86-1C15-4C55-B139-4BF719AEFC59}">
      <dgm:prSet/>
      <dgm:spPr/>
      <dgm:t>
        <a:bodyPr/>
        <a:lstStyle/>
        <a:p>
          <a:endParaRPr lang="en-US"/>
        </a:p>
      </dgm:t>
    </dgm:pt>
    <dgm:pt modelId="{9A8CF346-B2F7-43AB-9770-E1061B838AC7}">
      <dgm:prSet phldrT="[Text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2400" dirty="0"/>
        </a:p>
      </dgm:t>
    </dgm:pt>
    <dgm:pt modelId="{582717ED-6402-458F-94F6-5527E601B43C}" type="parTrans" cxnId="{6C6942C3-7FD7-4694-9119-A129704863F2}">
      <dgm:prSet/>
      <dgm:spPr/>
      <dgm:t>
        <a:bodyPr/>
        <a:lstStyle/>
        <a:p>
          <a:endParaRPr lang="en-US"/>
        </a:p>
      </dgm:t>
    </dgm:pt>
    <dgm:pt modelId="{38FE133C-E089-4894-A22E-F3721141C1DE}" type="sibTrans" cxnId="{6C6942C3-7FD7-4694-9119-A129704863F2}">
      <dgm:prSet/>
      <dgm:spPr/>
      <dgm:t>
        <a:bodyPr/>
        <a:lstStyle/>
        <a:p>
          <a:endParaRPr lang="en-US"/>
        </a:p>
      </dgm:t>
    </dgm:pt>
    <dgm:pt modelId="{E37E4B3A-B02A-4003-8A8E-290B3E5214FB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dirty="0" smtClean="0"/>
            <a:t>Geography and Environmental Literacy</a:t>
          </a:r>
        </a:p>
        <a:p>
          <a:endParaRPr lang="en-US" sz="2000" dirty="0"/>
        </a:p>
      </dgm:t>
    </dgm:pt>
    <dgm:pt modelId="{C8E58635-F7AD-4EB6-8B6C-749B834F1D00}" type="parTrans" cxnId="{BD0EDF1A-2846-456B-8642-C564F257D4BF}">
      <dgm:prSet/>
      <dgm:spPr/>
      <dgm:t>
        <a:bodyPr/>
        <a:lstStyle/>
        <a:p>
          <a:endParaRPr lang="en-US"/>
        </a:p>
      </dgm:t>
    </dgm:pt>
    <dgm:pt modelId="{24FB7582-AA61-4E97-845E-005FDC109C0B}" type="sibTrans" cxnId="{BD0EDF1A-2846-456B-8642-C564F257D4BF}">
      <dgm:prSet/>
      <dgm:spPr/>
      <dgm:t>
        <a:bodyPr/>
        <a:lstStyle/>
        <a:p>
          <a:endParaRPr lang="en-US"/>
        </a:p>
      </dgm:t>
    </dgm:pt>
    <dgm:pt modelId="{CB7A506C-6C3F-4BE2-80E2-9E731308E34C}" type="pres">
      <dgm:prSet presAssocID="{871BA0C2-6FBC-4CD2-8BC0-D7CC3BC2A67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78C26C-DAA1-4137-9D1F-E73532534DF0}" type="pres">
      <dgm:prSet presAssocID="{52DC6A9F-950E-4C54-9F90-54FA7C24A4C6}" presName="comp" presStyleCnt="0"/>
      <dgm:spPr/>
    </dgm:pt>
    <dgm:pt modelId="{38D6E49F-D873-463E-90BE-AEA302D626FC}" type="pres">
      <dgm:prSet presAssocID="{52DC6A9F-950E-4C54-9F90-54FA7C24A4C6}" presName="box" presStyleLbl="node1" presStyleIdx="0" presStyleCnt="5"/>
      <dgm:spPr/>
      <dgm:t>
        <a:bodyPr/>
        <a:lstStyle/>
        <a:p>
          <a:endParaRPr lang="en-US"/>
        </a:p>
      </dgm:t>
    </dgm:pt>
    <dgm:pt modelId="{077CAB2E-E65F-4363-A0DF-89C15CBAE258}" type="pres">
      <dgm:prSet presAssocID="{52DC6A9F-950E-4C54-9F90-54FA7C24A4C6}" presName="img" presStyleLbl="fgImgPlace1" presStyleIdx="0" presStyleCnt="5" custLinFactNeighborX="-17884" custLinFactNeighborY="92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9B465AE-5232-4569-A660-88DE14985C5F}" type="pres">
      <dgm:prSet presAssocID="{52DC6A9F-950E-4C54-9F90-54FA7C24A4C6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6C7EA1-A2AD-4601-9C0B-D7989C1D8A40}" type="pres">
      <dgm:prSet presAssocID="{EBA67F77-B0D9-46B2-B870-13F8C729CEF6}" presName="spacer" presStyleCnt="0"/>
      <dgm:spPr/>
    </dgm:pt>
    <dgm:pt modelId="{DDEBE7B6-4068-48D7-BBB9-9CDE9D55D67A}" type="pres">
      <dgm:prSet presAssocID="{DC639718-2702-4B2A-9362-75C300B33EA0}" presName="comp" presStyleCnt="0"/>
      <dgm:spPr/>
    </dgm:pt>
    <dgm:pt modelId="{2AE78E9A-416C-4FC9-8BCB-D7BC1384196A}" type="pres">
      <dgm:prSet presAssocID="{DC639718-2702-4B2A-9362-75C300B33EA0}" presName="box" presStyleLbl="node1" presStyleIdx="1" presStyleCnt="5"/>
      <dgm:spPr/>
      <dgm:t>
        <a:bodyPr/>
        <a:lstStyle/>
        <a:p>
          <a:endParaRPr lang="en-US"/>
        </a:p>
      </dgm:t>
    </dgm:pt>
    <dgm:pt modelId="{0DB4D530-6B6B-4ADF-B650-01ACD997CF52}" type="pres">
      <dgm:prSet presAssocID="{DC639718-2702-4B2A-9362-75C300B33EA0}" presName="img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360C2E2-A460-4FC4-88D5-0237F814F3C0}" type="pres">
      <dgm:prSet presAssocID="{DC639718-2702-4B2A-9362-75C300B33EA0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B8D145-5E65-46E5-9DF4-35126F728241}" type="pres">
      <dgm:prSet presAssocID="{57673571-8E9F-4055-B30A-16046D3B2049}" presName="spacer" presStyleCnt="0"/>
      <dgm:spPr/>
    </dgm:pt>
    <dgm:pt modelId="{BB345D13-E5CA-4C54-BB39-1FF97674D7B6}" type="pres">
      <dgm:prSet presAssocID="{E37E4B3A-B02A-4003-8A8E-290B3E5214FB}" presName="comp" presStyleCnt="0"/>
      <dgm:spPr/>
    </dgm:pt>
    <dgm:pt modelId="{FCA73ED7-6D8F-4A12-B8B5-663BBDF3921D}" type="pres">
      <dgm:prSet presAssocID="{E37E4B3A-B02A-4003-8A8E-290B3E5214FB}" presName="box" presStyleLbl="node1" presStyleIdx="2" presStyleCnt="5"/>
      <dgm:spPr/>
      <dgm:t>
        <a:bodyPr/>
        <a:lstStyle/>
        <a:p>
          <a:endParaRPr lang="en-US"/>
        </a:p>
      </dgm:t>
    </dgm:pt>
    <dgm:pt modelId="{379EE616-8100-4FAD-9EBA-20B821DEAD64}" type="pres">
      <dgm:prSet presAssocID="{E37E4B3A-B02A-4003-8A8E-290B3E5214FB}" presName="img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E85CF87-27B8-41DE-89BC-0532BB1FFE9D}" type="pres">
      <dgm:prSet presAssocID="{E37E4B3A-B02A-4003-8A8E-290B3E5214FB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0DA4F9-7349-436D-AB69-6F09F6A57F89}" type="pres">
      <dgm:prSet presAssocID="{24FB7582-AA61-4E97-845E-005FDC109C0B}" presName="spacer" presStyleCnt="0"/>
      <dgm:spPr/>
    </dgm:pt>
    <dgm:pt modelId="{15AC9207-8FDE-4C79-B105-EBB8896D0B4C}" type="pres">
      <dgm:prSet presAssocID="{2FAE8B56-8A20-435A-A31A-994D3D5823AC}" presName="comp" presStyleCnt="0"/>
      <dgm:spPr/>
    </dgm:pt>
    <dgm:pt modelId="{D25411D0-D6FA-4CAF-85A6-1BF837D4D994}" type="pres">
      <dgm:prSet presAssocID="{2FAE8B56-8A20-435A-A31A-994D3D5823AC}" presName="box" presStyleLbl="node1" presStyleIdx="3" presStyleCnt="5" custLinFactNeighborX="-1250" custLinFactNeighborY="252"/>
      <dgm:spPr/>
      <dgm:t>
        <a:bodyPr/>
        <a:lstStyle/>
        <a:p>
          <a:endParaRPr lang="en-US"/>
        </a:p>
      </dgm:t>
    </dgm:pt>
    <dgm:pt modelId="{AEB6AA65-3349-4478-ACD7-D95F1E3560D8}" type="pres">
      <dgm:prSet presAssocID="{2FAE8B56-8A20-435A-A31A-994D3D5823AC}" presName="img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836AC8F-43AB-40A5-ADD2-093F1FCA03BA}" type="pres">
      <dgm:prSet presAssocID="{2FAE8B56-8A20-435A-A31A-994D3D5823AC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18F171-5DA0-43EC-AB71-8C6442EF141E}" type="pres">
      <dgm:prSet presAssocID="{378F9D3E-9B80-434E-9CB3-31B299EBCA2C}" presName="spacer" presStyleCnt="0"/>
      <dgm:spPr/>
    </dgm:pt>
    <dgm:pt modelId="{424FB3C3-9E83-4EEC-8BC1-4C248E5BD014}" type="pres">
      <dgm:prSet presAssocID="{120E6222-9861-4307-A01C-9529926A5455}" presName="comp" presStyleCnt="0"/>
      <dgm:spPr/>
    </dgm:pt>
    <dgm:pt modelId="{BBC4395D-2A26-4F64-B856-76A11B8A85E1}" type="pres">
      <dgm:prSet presAssocID="{120E6222-9861-4307-A01C-9529926A5455}" presName="box" presStyleLbl="node1" presStyleIdx="4" presStyleCnt="5" custLinFactNeighborX="-6250" custLinFactNeighborY="5805"/>
      <dgm:spPr/>
      <dgm:t>
        <a:bodyPr/>
        <a:lstStyle/>
        <a:p>
          <a:endParaRPr lang="en-US"/>
        </a:p>
      </dgm:t>
    </dgm:pt>
    <dgm:pt modelId="{7AC9BA89-68C6-4505-BC4B-75C28BC7AFE2}" type="pres">
      <dgm:prSet presAssocID="{120E6222-9861-4307-A01C-9529926A5455}" presName="img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C1BD1F19-8C23-46EC-AC86-4F66381B445E}" type="pres">
      <dgm:prSet presAssocID="{120E6222-9861-4307-A01C-9529926A5455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F78478-7B50-4AC6-85CB-3D2D59DC7FF6}" type="presOf" srcId="{DC639718-2702-4B2A-9362-75C300B33EA0}" destId="{C360C2E2-A460-4FC4-88D5-0237F814F3C0}" srcOrd="1" destOrd="0" presId="urn:microsoft.com/office/officeart/2005/8/layout/vList4#1"/>
    <dgm:cxn modelId="{59E7BA3E-9DFF-43E8-88BA-9FC184207E1D}" type="presOf" srcId="{871BA0C2-6FBC-4CD2-8BC0-D7CC3BC2A676}" destId="{CB7A506C-6C3F-4BE2-80E2-9E731308E34C}" srcOrd="0" destOrd="0" presId="urn:microsoft.com/office/officeart/2005/8/layout/vList4#1"/>
    <dgm:cxn modelId="{30FBE4B9-9F4B-4C83-92C5-B95664E57F12}" type="presOf" srcId="{52DC6A9F-950E-4C54-9F90-54FA7C24A4C6}" destId="{69B465AE-5232-4569-A660-88DE14985C5F}" srcOrd="1" destOrd="0" presId="urn:microsoft.com/office/officeart/2005/8/layout/vList4#1"/>
    <dgm:cxn modelId="{6C6942C3-7FD7-4694-9119-A129704863F2}" srcId="{52DC6A9F-950E-4C54-9F90-54FA7C24A4C6}" destId="{9A8CF346-B2F7-43AB-9770-E1061B838AC7}" srcOrd="0" destOrd="0" parTransId="{582717ED-6402-458F-94F6-5527E601B43C}" sibTransId="{38FE133C-E089-4894-A22E-F3721141C1DE}"/>
    <dgm:cxn modelId="{628D4D11-6A27-4A51-814C-B6C2DBD0C866}" type="presOf" srcId="{E37E4B3A-B02A-4003-8A8E-290B3E5214FB}" destId="{6E85CF87-27B8-41DE-89BC-0532BB1FFE9D}" srcOrd="1" destOrd="0" presId="urn:microsoft.com/office/officeart/2005/8/layout/vList4#1"/>
    <dgm:cxn modelId="{DA1AB0A1-1934-458B-890A-B65C07970A65}" type="presOf" srcId="{E37E4B3A-B02A-4003-8A8E-290B3E5214FB}" destId="{FCA73ED7-6D8F-4A12-B8B5-663BBDF3921D}" srcOrd="0" destOrd="0" presId="urn:microsoft.com/office/officeart/2005/8/layout/vList4#1"/>
    <dgm:cxn modelId="{69EA92A7-6783-4D19-BD88-A56736E5B4E9}" type="presOf" srcId="{2FAE8B56-8A20-435A-A31A-994D3D5823AC}" destId="{8836AC8F-43AB-40A5-ADD2-093F1FCA03BA}" srcOrd="1" destOrd="0" presId="urn:microsoft.com/office/officeart/2005/8/layout/vList4#1"/>
    <dgm:cxn modelId="{30DDAE86-1C15-4C55-B139-4BF719AEFC59}" srcId="{871BA0C2-6FBC-4CD2-8BC0-D7CC3BC2A676}" destId="{DC639718-2702-4B2A-9362-75C300B33EA0}" srcOrd="1" destOrd="0" parTransId="{B28ABF16-7EE4-4BF0-B76B-B4E2157CFD67}" sibTransId="{57673571-8E9F-4055-B30A-16046D3B2049}"/>
    <dgm:cxn modelId="{76691587-E8C2-4198-A342-B7AAFC9E204D}" srcId="{871BA0C2-6FBC-4CD2-8BC0-D7CC3BC2A676}" destId="{120E6222-9861-4307-A01C-9529926A5455}" srcOrd="4" destOrd="0" parTransId="{BB3311EB-126F-4317-9008-6EA3DAC52A53}" sibTransId="{FC760209-ED70-4256-BEBB-08B6D3B57967}"/>
    <dgm:cxn modelId="{B307A257-C703-45F7-8BD3-DE2065739D0D}" srcId="{871BA0C2-6FBC-4CD2-8BC0-D7CC3BC2A676}" destId="{52DC6A9F-950E-4C54-9F90-54FA7C24A4C6}" srcOrd="0" destOrd="0" parTransId="{DB33010F-8639-4CAE-B4BD-732DDDF65B3B}" sibTransId="{EBA67F77-B0D9-46B2-B870-13F8C729CEF6}"/>
    <dgm:cxn modelId="{3B4DAB2A-1D52-4255-A5DD-A85B292CAEBA}" type="presOf" srcId="{2FAE8B56-8A20-435A-A31A-994D3D5823AC}" destId="{D25411D0-D6FA-4CAF-85A6-1BF837D4D994}" srcOrd="0" destOrd="0" presId="urn:microsoft.com/office/officeart/2005/8/layout/vList4#1"/>
    <dgm:cxn modelId="{6CCC5625-FCF7-4F36-A19E-B9056488A206}" type="presOf" srcId="{DC639718-2702-4B2A-9362-75C300B33EA0}" destId="{2AE78E9A-416C-4FC9-8BCB-D7BC1384196A}" srcOrd="0" destOrd="0" presId="urn:microsoft.com/office/officeart/2005/8/layout/vList4#1"/>
    <dgm:cxn modelId="{FC4B3DE2-FF9B-405E-8B1D-C782D8D9D052}" type="presOf" srcId="{52DC6A9F-950E-4C54-9F90-54FA7C24A4C6}" destId="{38D6E49F-D873-463E-90BE-AEA302D626FC}" srcOrd="0" destOrd="0" presId="urn:microsoft.com/office/officeart/2005/8/layout/vList4#1"/>
    <dgm:cxn modelId="{1A40E16A-BD63-45F9-98AD-5DC5F5C876F6}" type="presOf" srcId="{9A8CF346-B2F7-43AB-9770-E1061B838AC7}" destId="{69B465AE-5232-4569-A660-88DE14985C5F}" srcOrd="1" destOrd="1" presId="urn:microsoft.com/office/officeart/2005/8/layout/vList4#1"/>
    <dgm:cxn modelId="{576F2621-A378-46B8-AD6B-37037B842DF7}" type="presOf" srcId="{120E6222-9861-4307-A01C-9529926A5455}" destId="{BBC4395D-2A26-4F64-B856-76A11B8A85E1}" srcOrd="0" destOrd="0" presId="urn:microsoft.com/office/officeart/2005/8/layout/vList4#1"/>
    <dgm:cxn modelId="{156613FE-CEB3-408F-94BF-3707684B4FB0}" type="presOf" srcId="{9A8CF346-B2F7-43AB-9770-E1061B838AC7}" destId="{38D6E49F-D873-463E-90BE-AEA302D626FC}" srcOrd="0" destOrd="1" presId="urn:microsoft.com/office/officeart/2005/8/layout/vList4#1"/>
    <dgm:cxn modelId="{A3F89673-BC91-4E8C-A8C5-B2FF4EFA1052}" type="presOf" srcId="{120E6222-9861-4307-A01C-9529926A5455}" destId="{C1BD1F19-8C23-46EC-AC86-4F66381B445E}" srcOrd="1" destOrd="0" presId="urn:microsoft.com/office/officeart/2005/8/layout/vList4#1"/>
    <dgm:cxn modelId="{BD0EDF1A-2846-456B-8642-C564F257D4BF}" srcId="{871BA0C2-6FBC-4CD2-8BC0-D7CC3BC2A676}" destId="{E37E4B3A-B02A-4003-8A8E-290B3E5214FB}" srcOrd="2" destOrd="0" parTransId="{C8E58635-F7AD-4EB6-8B6C-749B834F1D00}" sibTransId="{24FB7582-AA61-4E97-845E-005FDC109C0B}"/>
    <dgm:cxn modelId="{91EAB0C1-916B-4984-91D4-B1E808BD956E}" srcId="{871BA0C2-6FBC-4CD2-8BC0-D7CC3BC2A676}" destId="{2FAE8B56-8A20-435A-A31A-994D3D5823AC}" srcOrd="3" destOrd="0" parTransId="{6BACBC61-58D3-4D1A-A6D3-23D91EB1D48C}" sibTransId="{378F9D3E-9B80-434E-9CB3-31B299EBCA2C}"/>
    <dgm:cxn modelId="{C06C580F-CAF9-4B6B-9285-F66C19D5BF59}" type="presParOf" srcId="{CB7A506C-6C3F-4BE2-80E2-9E731308E34C}" destId="{C378C26C-DAA1-4137-9D1F-E73532534DF0}" srcOrd="0" destOrd="0" presId="urn:microsoft.com/office/officeart/2005/8/layout/vList4#1"/>
    <dgm:cxn modelId="{74669AAC-28B5-4CDD-8901-3825DDA82C1E}" type="presParOf" srcId="{C378C26C-DAA1-4137-9D1F-E73532534DF0}" destId="{38D6E49F-D873-463E-90BE-AEA302D626FC}" srcOrd="0" destOrd="0" presId="urn:microsoft.com/office/officeart/2005/8/layout/vList4#1"/>
    <dgm:cxn modelId="{F22290CC-0851-4891-B84D-5EEC1595264F}" type="presParOf" srcId="{C378C26C-DAA1-4137-9D1F-E73532534DF0}" destId="{077CAB2E-E65F-4363-A0DF-89C15CBAE258}" srcOrd="1" destOrd="0" presId="urn:microsoft.com/office/officeart/2005/8/layout/vList4#1"/>
    <dgm:cxn modelId="{D24F7588-7148-4B59-B2D5-CAFDB48A9FBC}" type="presParOf" srcId="{C378C26C-DAA1-4137-9D1F-E73532534DF0}" destId="{69B465AE-5232-4569-A660-88DE14985C5F}" srcOrd="2" destOrd="0" presId="urn:microsoft.com/office/officeart/2005/8/layout/vList4#1"/>
    <dgm:cxn modelId="{4ADA86C2-156A-4DE4-BB3B-D8D04FEDF283}" type="presParOf" srcId="{CB7A506C-6C3F-4BE2-80E2-9E731308E34C}" destId="{536C7EA1-A2AD-4601-9C0B-D7989C1D8A40}" srcOrd="1" destOrd="0" presId="urn:microsoft.com/office/officeart/2005/8/layout/vList4#1"/>
    <dgm:cxn modelId="{A059CFF2-6309-4A1F-BA29-3277F310EE2C}" type="presParOf" srcId="{CB7A506C-6C3F-4BE2-80E2-9E731308E34C}" destId="{DDEBE7B6-4068-48D7-BBB9-9CDE9D55D67A}" srcOrd="2" destOrd="0" presId="urn:microsoft.com/office/officeart/2005/8/layout/vList4#1"/>
    <dgm:cxn modelId="{2529DD35-7142-4786-B886-EFD2DCE1C281}" type="presParOf" srcId="{DDEBE7B6-4068-48D7-BBB9-9CDE9D55D67A}" destId="{2AE78E9A-416C-4FC9-8BCB-D7BC1384196A}" srcOrd="0" destOrd="0" presId="urn:microsoft.com/office/officeart/2005/8/layout/vList4#1"/>
    <dgm:cxn modelId="{5E645505-D4B3-4DDE-A925-027A21246208}" type="presParOf" srcId="{DDEBE7B6-4068-48D7-BBB9-9CDE9D55D67A}" destId="{0DB4D530-6B6B-4ADF-B650-01ACD997CF52}" srcOrd="1" destOrd="0" presId="urn:microsoft.com/office/officeart/2005/8/layout/vList4#1"/>
    <dgm:cxn modelId="{D9D2F376-C3FA-4038-9C18-048730246821}" type="presParOf" srcId="{DDEBE7B6-4068-48D7-BBB9-9CDE9D55D67A}" destId="{C360C2E2-A460-4FC4-88D5-0237F814F3C0}" srcOrd="2" destOrd="0" presId="urn:microsoft.com/office/officeart/2005/8/layout/vList4#1"/>
    <dgm:cxn modelId="{63B255D7-8107-461D-8998-B30AD1C1C37F}" type="presParOf" srcId="{CB7A506C-6C3F-4BE2-80E2-9E731308E34C}" destId="{96B8D145-5E65-46E5-9DF4-35126F728241}" srcOrd="3" destOrd="0" presId="urn:microsoft.com/office/officeart/2005/8/layout/vList4#1"/>
    <dgm:cxn modelId="{0EF5D5ED-DB92-44F2-AF1A-3FE154C2DB77}" type="presParOf" srcId="{CB7A506C-6C3F-4BE2-80E2-9E731308E34C}" destId="{BB345D13-E5CA-4C54-BB39-1FF97674D7B6}" srcOrd="4" destOrd="0" presId="urn:microsoft.com/office/officeart/2005/8/layout/vList4#1"/>
    <dgm:cxn modelId="{AD868113-7AF8-43B9-840D-0C6F44513426}" type="presParOf" srcId="{BB345D13-E5CA-4C54-BB39-1FF97674D7B6}" destId="{FCA73ED7-6D8F-4A12-B8B5-663BBDF3921D}" srcOrd="0" destOrd="0" presId="urn:microsoft.com/office/officeart/2005/8/layout/vList4#1"/>
    <dgm:cxn modelId="{61B7C636-DF6F-47FC-B6FE-3625A8589D25}" type="presParOf" srcId="{BB345D13-E5CA-4C54-BB39-1FF97674D7B6}" destId="{379EE616-8100-4FAD-9EBA-20B821DEAD64}" srcOrd="1" destOrd="0" presId="urn:microsoft.com/office/officeart/2005/8/layout/vList4#1"/>
    <dgm:cxn modelId="{F6215BB7-8AAB-4FB0-9625-97FFEE42C330}" type="presParOf" srcId="{BB345D13-E5CA-4C54-BB39-1FF97674D7B6}" destId="{6E85CF87-27B8-41DE-89BC-0532BB1FFE9D}" srcOrd="2" destOrd="0" presId="urn:microsoft.com/office/officeart/2005/8/layout/vList4#1"/>
    <dgm:cxn modelId="{85446898-005D-42EA-9C21-43A5FB5FF1CA}" type="presParOf" srcId="{CB7A506C-6C3F-4BE2-80E2-9E731308E34C}" destId="{E10DA4F9-7349-436D-AB69-6F09F6A57F89}" srcOrd="5" destOrd="0" presId="urn:microsoft.com/office/officeart/2005/8/layout/vList4#1"/>
    <dgm:cxn modelId="{CE94DE35-C96D-49F0-B90D-B44C0EDC2AD8}" type="presParOf" srcId="{CB7A506C-6C3F-4BE2-80E2-9E731308E34C}" destId="{15AC9207-8FDE-4C79-B105-EBB8896D0B4C}" srcOrd="6" destOrd="0" presId="urn:microsoft.com/office/officeart/2005/8/layout/vList4#1"/>
    <dgm:cxn modelId="{0ED04B63-873F-4383-9124-37678CD57110}" type="presParOf" srcId="{15AC9207-8FDE-4C79-B105-EBB8896D0B4C}" destId="{D25411D0-D6FA-4CAF-85A6-1BF837D4D994}" srcOrd="0" destOrd="0" presId="urn:microsoft.com/office/officeart/2005/8/layout/vList4#1"/>
    <dgm:cxn modelId="{1C1046F1-7D91-4420-BEB0-1E496B033219}" type="presParOf" srcId="{15AC9207-8FDE-4C79-B105-EBB8896D0B4C}" destId="{AEB6AA65-3349-4478-ACD7-D95F1E3560D8}" srcOrd="1" destOrd="0" presId="urn:microsoft.com/office/officeart/2005/8/layout/vList4#1"/>
    <dgm:cxn modelId="{59D715F8-76DD-4604-98D6-82211C71BD39}" type="presParOf" srcId="{15AC9207-8FDE-4C79-B105-EBB8896D0B4C}" destId="{8836AC8F-43AB-40A5-ADD2-093F1FCA03BA}" srcOrd="2" destOrd="0" presId="urn:microsoft.com/office/officeart/2005/8/layout/vList4#1"/>
    <dgm:cxn modelId="{8B58700B-FB69-40FF-A494-3101A18EF449}" type="presParOf" srcId="{CB7A506C-6C3F-4BE2-80E2-9E731308E34C}" destId="{6C18F171-5DA0-43EC-AB71-8C6442EF141E}" srcOrd="7" destOrd="0" presId="urn:microsoft.com/office/officeart/2005/8/layout/vList4#1"/>
    <dgm:cxn modelId="{82FCD60A-BEF5-4ED9-96FE-F7235FCAC9A1}" type="presParOf" srcId="{CB7A506C-6C3F-4BE2-80E2-9E731308E34C}" destId="{424FB3C3-9E83-4EEC-8BC1-4C248E5BD014}" srcOrd="8" destOrd="0" presId="urn:microsoft.com/office/officeart/2005/8/layout/vList4#1"/>
    <dgm:cxn modelId="{2B0047BA-06E0-462B-8854-D791CB4C9445}" type="presParOf" srcId="{424FB3C3-9E83-4EEC-8BC1-4C248E5BD014}" destId="{BBC4395D-2A26-4F64-B856-76A11B8A85E1}" srcOrd="0" destOrd="0" presId="urn:microsoft.com/office/officeart/2005/8/layout/vList4#1"/>
    <dgm:cxn modelId="{64754B1A-44AC-4971-96E0-EA0302F9EE47}" type="presParOf" srcId="{424FB3C3-9E83-4EEC-8BC1-4C248E5BD014}" destId="{7AC9BA89-68C6-4505-BC4B-75C28BC7AFE2}" srcOrd="1" destOrd="0" presId="urn:microsoft.com/office/officeart/2005/8/layout/vList4#1"/>
    <dgm:cxn modelId="{53B71155-01A7-42C2-923B-57D7664D9BCA}" type="presParOf" srcId="{424FB3C3-9E83-4EEC-8BC1-4C248E5BD014}" destId="{C1BD1F19-8C23-46EC-AC86-4F66381B445E}" srcOrd="2" destOrd="0" presId="urn:microsoft.com/office/officeart/2005/8/layout/vList4#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1BA0C2-6FBC-4CD2-8BC0-D7CC3BC2A676}" type="doc">
      <dgm:prSet loTypeId="urn:microsoft.com/office/officeart/2005/8/layout/vList4#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DC6A9F-950E-4C54-9F90-54FA7C24A4C6}">
      <dgm:prSet phldrT="[Text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dirty="0" smtClean="0"/>
            <a:t>History </a:t>
          </a:r>
          <a:endParaRPr lang="en-US" sz="2800" dirty="0"/>
        </a:p>
      </dgm:t>
    </dgm:pt>
    <dgm:pt modelId="{DB33010F-8639-4CAE-B4BD-732DDDF65B3B}" type="parTrans" cxnId="{B307A257-C703-45F7-8BD3-DE2065739D0D}">
      <dgm:prSet/>
      <dgm:spPr/>
      <dgm:t>
        <a:bodyPr/>
        <a:lstStyle/>
        <a:p>
          <a:endParaRPr lang="en-US"/>
        </a:p>
      </dgm:t>
    </dgm:pt>
    <dgm:pt modelId="{EBA67F77-B0D9-46B2-B870-13F8C729CEF6}" type="sibTrans" cxnId="{B307A257-C703-45F7-8BD3-DE2065739D0D}">
      <dgm:prSet/>
      <dgm:spPr/>
      <dgm:t>
        <a:bodyPr/>
        <a:lstStyle/>
        <a:p>
          <a:endParaRPr lang="en-US"/>
        </a:p>
      </dgm:t>
    </dgm:pt>
    <dgm:pt modelId="{2FAE8B56-8A20-435A-A31A-994D3D5823AC}">
      <dgm:prSet phldrT="[Text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dirty="0" smtClean="0"/>
            <a:t>Economics and Personal Finance</a:t>
          </a:r>
        </a:p>
        <a:p>
          <a:endParaRPr lang="en-US" sz="2400" dirty="0"/>
        </a:p>
      </dgm:t>
    </dgm:pt>
    <dgm:pt modelId="{6BACBC61-58D3-4D1A-A6D3-23D91EB1D48C}" type="parTrans" cxnId="{91EAB0C1-916B-4984-91D4-B1E808BD956E}">
      <dgm:prSet/>
      <dgm:spPr/>
      <dgm:t>
        <a:bodyPr/>
        <a:lstStyle/>
        <a:p>
          <a:endParaRPr lang="en-US"/>
        </a:p>
      </dgm:t>
    </dgm:pt>
    <dgm:pt modelId="{378F9D3E-9B80-434E-9CB3-31B299EBCA2C}" type="sibTrans" cxnId="{91EAB0C1-916B-4984-91D4-B1E808BD956E}">
      <dgm:prSet/>
      <dgm:spPr/>
      <dgm:t>
        <a:bodyPr/>
        <a:lstStyle/>
        <a:p>
          <a:endParaRPr lang="en-US"/>
        </a:p>
      </dgm:t>
    </dgm:pt>
    <dgm:pt modelId="{120E6222-9861-4307-A01C-9529926A5455}">
      <dgm:prSet phldrT="[Text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dirty="0" smtClean="0"/>
            <a:t>Culture</a:t>
          </a:r>
        </a:p>
        <a:p>
          <a:endParaRPr lang="en-US" sz="2400" dirty="0"/>
        </a:p>
      </dgm:t>
    </dgm:pt>
    <dgm:pt modelId="{BB3311EB-126F-4317-9008-6EA3DAC52A53}" type="parTrans" cxnId="{76691587-E8C2-4198-A342-B7AAFC9E204D}">
      <dgm:prSet/>
      <dgm:spPr/>
      <dgm:t>
        <a:bodyPr/>
        <a:lstStyle/>
        <a:p>
          <a:endParaRPr lang="en-US"/>
        </a:p>
      </dgm:t>
    </dgm:pt>
    <dgm:pt modelId="{FC760209-ED70-4256-BEBB-08B6D3B57967}" type="sibTrans" cxnId="{76691587-E8C2-4198-A342-B7AAFC9E204D}">
      <dgm:prSet/>
      <dgm:spPr/>
      <dgm:t>
        <a:bodyPr/>
        <a:lstStyle/>
        <a:p>
          <a:endParaRPr lang="en-US"/>
        </a:p>
      </dgm:t>
    </dgm:pt>
    <dgm:pt modelId="{DC639718-2702-4B2A-9362-75C300B33EA0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dirty="0" smtClean="0"/>
            <a:t>Civics and Government</a:t>
          </a:r>
        </a:p>
        <a:p>
          <a:endParaRPr lang="en-US" sz="2400" dirty="0"/>
        </a:p>
      </dgm:t>
    </dgm:pt>
    <dgm:pt modelId="{B28ABF16-7EE4-4BF0-B76B-B4E2157CFD67}" type="parTrans" cxnId="{30DDAE86-1C15-4C55-B139-4BF719AEFC59}">
      <dgm:prSet/>
      <dgm:spPr/>
      <dgm:t>
        <a:bodyPr/>
        <a:lstStyle/>
        <a:p>
          <a:endParaRPr lang="en-US"/>
        </a:p>
      </dgm:t>
    </dgm:pt>
    <dgm:pt modelId="{57673571-8E9F-4055-B30A-16046D3B2049}" type="sibTrans" cxnId="{30DDAE86-1C15-4C55-B139-4BF719AEFC59}">
      <dgm:prSet/>
      <dgm:spPr/>
      <dgm:t>
        <a:bodyPr/>
        <a:lstStyle/>
        <a:p>
          <a:endParaRPr lang="en-US"/>
        </a:p>
      </dgm:t>
    </dgm:pt>
    <dgm:pt modelId="{9A8CF346-B2F7-43AB-9770-E1061B838AC7}">
      <dgm:prSet phldrT="[Text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2400" dirty="0"/>
        </a:p>
      </dgm:t>
    </dgm:pt>
    <dgm:pt modelId="{582717ED-6402-458F-94F6-5527E601B43C}" type="parTrans" cxnId="{6C6942C3-7FD7-4694-9119-A129704863F2}">
      <dgm:prSet/>
      <dgm:spPr/>
      <dgm:t>
        <a:bodyPr/>
        <a:lstStyle/>
        <a:p>
          <a:endParaRPr lang="en-US"/>
        </a:p>
      </dgm:t>
    </dgm:pt>
    <dgm:pt modelId="{38FE133C-E089-4894-A22E-F3721141C1DE}" type="sibTrans" cxnId="{6C6942C3-7FD7-4694-9119-A129704863F2}">
      <dgm:prSet/>
      <dgm:spPr/>
      <dgm:t>
        <a:bodyPr/>
        <a:lstStyle/>
        <a:p>
          <a:endParaRPr lang="en-US"/>
        </a:p>
      </dgm:t>
    </dgm:pt>
    <dgm:pt modelId="{E37E4B3A-B02A-4003-8A8E-290B3E5214FB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dirty="0" smtClean="0"/>
            <a:t>Geography and Environmental Literacy</a:t>
          </a:r>
        </a:p>
        <a:p>
          <a:endParaRPr lang="en-US" sz="2000" dirty="0"/>
        </a:p>
      </dgm:t>
    </dgm:pt>
    <dgm:pt modelId="{C8E58635-F7AD-4EB6-8B6C-749B834F1D00}" type="parTrans" cxnId="{BD0EDF1A-2846-456B-8642-C564F257D4BF}">
      <dgm:prSet/>
      <dgm:spPr/>
      <dgm:t>
        <a:bodyPr/>
        <a:lstStyle/>
        <a:p>
          <a:endParaRPr lang="en-US"/>
        </a:p>
      </dgm:t>
    </dgm:pt>
    <dgm:pt modelId="{24FB7582-AA61-4E97-845E-005FDC109C0B}" type="sibTrans" cxnId="{BD0EDF1A-2846-456B-8642-C564F257D4BF}">
      <dgm:prSet/>
      <dgm:spPr/>
      <dgm:t>
        <a:bodyPr/>
        <a:lstStyle/>
        <a:p>
          <a:endParaRPr lang="en-US"/>
        </a:p>
      </dgm:t>
    </dgm:pt>
    <dgm:pt modelId="{CB7A506C-6C3F-4BE2-80E2-9E731308E34C}" type="pres">
      <dgm:prSet presAssocID="{871BA0C2-6FBC-4CD2-8BC0-D7CC3BC2A67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78C26C-DAA1-4137-9D1F-E73532534DF0}" type="pres">
      <dgm:prSet presAssocID="{52DC6A9F-950E-4C54-9F90-54FA7C24A4C6}" presName="comp" presStyleCnt="0"/>
      <dgm:spPr/>
    </dgm:pt>
    <dgm:pt modelId="{38D6E49F-D873-463E-90BE-AEA302D626FC}" type="pres">
      <dgm:prSet presAssocID="{52DC6A9F-950E-4C54-9F90-54FA7C24A4C6}" presName="box" presStyleLbl="node1" presStyleIdx="0" presStyleCnt="5"/>
      <dgm:spPr/>
      <dgm:t>
        <a:bodyPr/>
        <a:lstStyle/>
        <a:p>
          <a:endParaRPr lang="en-US"/>
        </a:p>
      </dgm:t>
    </dgm:pt>
    <dgm:pt modelId="{077CAB2E-E65F-4363-A0DF-89C15CBAE258}" type="pres">
      <dgm:prSet presAssocID="{52DC6A9F-950E-4C54-9F90-54FA7C24A4C6}" presName="img" presStyleLbl="fgImgPlace1" presStyleIdx="0" presStyleCnt="5" custLinFactNeighborX="-29913" custLinFactNeighborY="92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9B465AE-5232-4569-A660-88DE14985C5F}" type="pres">
      <dgm:prSet presAssocID="{52DC6A9F-950E-4C54-9F90-54FA7C24A4C6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6C7EA1-A2AD-4601-9C0B-D7989C1D8A40}" type="pres">
      <dgm:prSet presAssocID="{EBA67F77-B0D9-46B2-B870-13F8C729CEF6}" presName="spacer" presStyleCnt="0"/>
      <dgm:spPr/>
    </dgm:pt>
    <dgm:pt modelId="{DDEBE7B6-4068-48D7-BBB9-9CDE9D55D67A}" type="pres">
      <dgm:prSet presAssocID="{DC639718-2702-4B2A-9362-75C300B33EA0}" presName="comp" presStyleCnt="0"/>
      <dgm:spPr/>
    </dgm:pt>
    <dgm:pt modelId="{2AE78E9A-416C-4FC9-8BCB-D7BC1384196A}" type="pres">
      <dgm:prSet presAssocID="{DC639718-2702-4B2A-9362-75C300B33EA0}" presName="box" presStyleLbl="node1" presStyleIdx="1" presStyleCnt="5"/>
      <dgm:spPr/>
      <dgm:t>
        <a:bodyPr/>
        <a:lstStyle/>
        <a:p>
          <a:endParaRPr lang="en-US"/>
        </a:p>
      </dgm:t>
    </dgm:pt>
    <dgm:pt modelId="{0DB4D530-6B6B-4ADF-B650-01ACD997CF52}" type="pres">
      <dgm:prSet presAssocID="{DC639718-2702-4B2A-9362-75C300B33EA0}" presName="img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360C2E2-A460-4FC4-88D5-0237F814F3C0}" type="pres">
      <dgm:prSet presAssocID="{DC639718-2702-4B2A-9362-75C300B33EA0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B8D145-5E65-46E5-9DF4-35126F728241}" type="pres">
      <dgm:prSet presAssocID="{57673571-8E9F-4055-B30A-16046D3B2049}" presName="spacer" presStyleCnt="0"/>
      <dgm:spPr/>
    </dgm:pt>
    <dgm:pt modelId="{BB345D13-E5CA-4C54-BB39-1FF97674D7B6}" type="pres">
      <dgm:prSet presAssocID="{E37E4B3A-B02A-4003-8A8E-290B3E5214FB}" presName="comp" presStyleCnt="0"/>
      <dgm:spPr/>
    </dgm:pt>
    <dgm:pt modelId="{FCA73ED7-6D8F-4A12-B8B5-663BBDF3921D}" type="pres">
      <dgm:prSet presAssocID="{E37E4B3A-B02A-4003-8A8E-290B3E5214FB}" presName="box" presStyleLbl="node1" presStyleIdx="2" presStyleCnt="5"/>
      <dgm:spPr/>
      <dgm:t>
        <a:bodyPr/>
        <a:lstStyle/>
        <a:p>
          <a:endParaRPr lang="en-US"/>
        </a:p>
      </dgm:t>
    </dgm:pt>
    <dgm:pt modelId="{379EE616-8100-4FAD-9EBA-20B821DEAD64}" type="pres">
      <dgm:prSet presAssocID="{E37E4B3A-B02A-4003-8A8E-290B3E5214FB}" presName="img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E85CF87-27B8-41DE-89BC-0532BB1FFE9D}" type="pres">
      <dgm:prSet presAssocID="{E37E4B3A-B02A-4003-8A8E-290B3E5214FB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0DA4F9-7349-436D-AB69-6F09F6A57F89}" type="pres">
      <dgm:prSet presAssocID="{24FB7582-AA61-4E97-845E-005FDC109C0B}" presName="spacer" presStyleCnt="0"/>
      <dgm:spPr/>
    </dgm:pt>
    <dgm:pt modelId="{15AC9207-8FDE-4C79-B105-EBB8896D0B4C}" type="pres">
      <dgm:prSet presAssocID="{2FAE8B56-8A20-435A-A31A-994D3D5823AC}" presName="comp" presStyleCnt="0"/>
      <dgm:spPr/>
    </dgm:pt>
    <dgm:pt modelId="{D25411D0-D6FA-4CAF-85A6-1BF837D4D994}" type="pres">
      <dgm:prSet presAssocID="{2FAE8B56-8A20-435A-A31A-994D3D5823AC}" presName="box" presStyleLbl="node1" presStyleIdx="3" presStyleCnt="5" custLinFactNeighborX="-1250" custLinFactNeighborY="252"/>
      <dgm:spPr/>
      <dgm:t>
        <a:bodyPr/>
        <a:lstStyle/>
        <a:p>
          <a:endParaRPr lang="en-US"/>
        </a:p>
      </dgm:t>
    </dgm:pt>
    <dgm:pt modelId="{AEB6AA65-3349-4478-ACD7-D95F1E3560D8}" type="pres">
      <dgm:prSet presAssocID="{2FAE8B56-8A20-435A-A31A-994D3D5823AC}" presName="img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836AC8F-43AB-40A5-ADD2-093F1FCA03BA}" type="pres">
      <dgm:prSet presAssocID="{2FAE8B56-8A20-435A-A31A-994D3D5823AC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18F171-5DA0-43EC-AB71-8C6442EF141E}" type="pres">
      <dgm:prSet presAssocID="{378F9D3E-9B80-434E-9CB3-31B299EBCA2C}" presName="spacer" presStyleCnt="0"/>
      <dgm:spPr/>
    </dgm:pt>
    <dgm:pt modelId="{424FB3C3-9E83-4EEC-8BC1-4C248E5BD014}" type="pres">
      <dgm:prSet presAssocID="{120E6222-9861-4307-A01C-9529926A5455}" presName="comp" presStyleCnt="0"/>
      <dgm:spPr/>
    </dgm:pt>
    <dgm:pt modelId="{BBC4395D-2A26-4F64-B856-76A11B8A85E1}" type="pres">
      <dgm:prSet presAssocID="{120E6222-9861-4307-A01C-9529926A5455}" presName="box" presStyleLbl="node1" presStyleIdx="4" presStyleCnt="5" custLinFactNeighborX="-6250" custLinFactNeighborY="5805"/>
      <dgm:spPr/>
      <dgm:t>
        <a:bodyPr/>
        <a:lstStyle/>
        <a:p>
          <a:endParaRPr lang="en-US"/>
        </a:p>
      </dgm:t>
    </dgm:pt>
    <dgm:pt modelId="{7AC9BA89-68C6-4505-BC4B-75C28BC7AFE2}" type="pres">
      <dgm:prSet presAssocID="{120E6222-9861-4307-A01C-9529926A5455}" presName="img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C1BD1F19-8C23-46EC-AC86-4F66381B445E}" type="pres">
      <dgm:prSet presAssocID="{120E6222-9861-4307-A01C-9529926A5455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259604-E2B5-4CC4-8D6B-CC7149D1020D}" type="presOf" srcId="{2FAE8B56-8A20-435A-A31A-994D3D5823AC}" destId="{8836AC8F-43AB-40A5-ADD2-093F1FCA03BA}" srcOrd="1" destOrd="0" presId="urn:microsoft.com/office/officeart/2005/8/layout/vList4#2"/>
    <dgm:cxn modelId="{3F60B83A-41FD-4084-9EAE-B9F694E909FC}" type="presOf" srcId="{871BA0C2-6FBC-4CD2-8BC0-D7CC3BC2A676}" destId="{CB7A506C-6C3F-4BE2-80E2-9E731308E34C}" srcOrd="0" destOrd="0" presId="urn:microsoft.com/office/officeart/2005/8/layout/vList4#2"/>
    <dgm:cxn modelId="{F280E1E3-F636-4EEA-A412-6F4A1525BB51}" type="presOf" srcId="{DC639718-2702-4B2A-9362-75C300B33EA0}" destId="{C360C2E2-A460-4FC4-88D5-0237F814F3C0}" srcOrd="1" destOrd="0" presId="urn:microsoft.com/office/officeart/2005/8/layout/vList4#2"/>
    <dgm:cxn modelId="{6C6942C3-7FD7-4694-9119-A129704863F2}" srcId="{52DC6A9F-950E-4C54-9F90-54FA7C24A4C6}" destId="{9A8CF346-B2F7-43AB-9770-E1061B838AC7}" srcOrd="0" destOrd="0" parTransId="{582717ED-6402-458F-94F6-5527E601B43C}" sibTransId="{38FE133C-E089-4894-A22E-F3721141C1DE}"/>
    <dgm:cxn modelId="{32E8EA98-5B15-4CF7-963D-7DECAAB3556E}" type="presOf" srcId="{E37E4B3A-B02A-4003-8A8E-290B3E5214FB}" destId="{6E85CF87-27B8-41DE-89BC-0532BB1FFE9D}" srcOrd="1" destOrd="0" presId="urn:microsoft.com/office/officeart/2005/8/layout/vList4#2"/>
    <dgm:cxn modelId="{3A209018-290F-4990-9805-F9E06CDB9407}" type="presOf" srcId="{9A8CF346-B2F7-43AB-9770-E1061B838AC7}" destId="{69B465AE-5232-4569-A660-88DE14985C5F}" srcOrd="1" destOrd="1" presId="urn:microsoft.com/office/officeart/2005/8/layout/vList4#2"/>
    <dgm:cxn modelId="{30DDAE86-1C15-4C55-B139-4BF719AEFC59}" srcId="{871BA0C2-6FBC-4CD2-8BC0-D7CC3BC2A676}" destId="{DC639718-2702-4B2A-9362-75C300B33EA0}" srcOrd="1" destOrd="0" parTransId="{B28ABF16-7EE4-4BF0-B76B-B4E2157CFD67}" sibTransId="{57673571-8E9F-4055-B30A-16046D3B2049}"/>
    <dgm:cxn modelId="{76691587-E8C2-4198-A342-B7AAFC9E204D}" srcId="{871BA0C2-6FBC-4CD2-8BC0-D7CC3BC2A676}" destId="{120E6222-9861-4307-A01C-9529926A5455}" srcOrd="4" destOrd="0" parTransId="{BB3311EB-126F-4317-9008-6EA3DAC52A53}" sibTransId="{FC760209-ED70-4256-BEBB-08B6D3B57967}"/>
    <dgm:cxn modelId="{B307A257-C703-45F7-8BD3-DE2065739D0D}" srcId="{871BA0C2-6FBC-4CD2-8BC0-D7CC3BC2A676}" destId="{52DC6A9F-950E-4C54-9F90-54FA7C24A4C6}" srcOrd="0" destOrd="0" parTransId="{DB33010F-8639-4CAE-B4BD-732DDDF65B3B}" sibTransId="{EBA67F77-B0D9-46B2-B870-13F8C729CEF6}"/>
    <dgm:cxn modelId="{ACAC9FFE-05A5-489E-A554-B8CFA04B170F}" type="presOf" srcId="{52DC6A9F-950E-4C54-9F90-54FA7C24A4C6}" destId="{38D6E49F-D873-463E-90BE-AEA302D626FC}" srcOrd="0" destOrd="0" presId="urn:microsoft.com/office/officeart/2005/8/layout/vList4#2"/>
    <dgm:cxn modelId="{7A48DB29-F972-4014-871E-4396CD82F3EA}" type="presOf" srcId="{120E6222-9861-4307-A01C-9529926A5455}" destId="{BBC4395D-2A26-4F64-B856-76A11B8A85E1}" srcOrd="0" destOrd="0" presId="urn:microsoft.com/office/officeart/2005/8/layout/vList4#2"/>
    <dgm:cxn modelId="{A51FED9F-0E59-44DA-99B6-203BAF32FF2A}" type="presOf" srcId="{E37E4B3A-B02A-4003-8A8E-290B3E5214FB}" destId="{FCA73ED7-6D8F-4A12-B8B5-663BBDF3921D}" srcOrd="0" destOrd="0" presId="urn:microsoft.com/office/officeart/2005/8/layout/vList4#2"/>
    <dgm:cxn modelId="{EFCC0A65-6222-46F1-ADC8-A7838CAC2E49}" type="presOf" srcId="{52DC6A9F-950E-4C54-9F90-54FA7C24A4C6}" destId="{69B465AE-5232-4569-A660-88DE14985C5F}" srcOrd="1" destOrd="0" presId="urn:microsoft.com/office/officeart/2005/8/layout/vList4#2"/>
    <dgm:cxn modelId="{1528AB89-A00A-41FA-9DFF-4D3376EB0A09}" type="presOf" srcId="{DC639718-2702-4B2A-9362-75C300B33EA0}" destId="{2AE78E9A-416C-4FC9-8BCB-D7BC1384196A}" srcOrd="0" destOrd="0" presId="urn:microsoft.com/office/officeart/2005/8/layout/vList4#2"/>
    <dgm:cxn modelId="{837A69E4-6EE8-4BDD-BAC1-6C9F04A828C7}" type="presOf" srcId="{2FAE8B56-8A20-435A-A31A-994D3D5823AC}" destId="{D25411D0-D6FA-4CAF-85A6-1BF837D4D994}" srcOrd="0" destOrd="0" presId="urn:microsoft.com/office/officeart/2005/8/layout/vList4#2"/>
    <dgm:cxn modelId="{05752C4A-87F0-49E1-B458-6EA4B0D73A87}" type="presOf" srcId="{9A8CF346-B2F7-43AB-9770-E1061B838AC7}" destId="{38D6E49F-D873-463E-90BE-AEA302D626FC}" srcOrd="0" destOrd="1" presId="urn:microsoft.com/office/officeart/2005/8/layout/vList4#2"/>
    <dgm:cxn modelId="{BD0EDF1A-2846-456B-8642-C564F257D4BF}" srcId="{871BA0C2-6FBC-4CD2-8BC0-D7CC3BC2A676}" destId="{E37E4B3A-B02A-4003-8A8E-290B3E5214FB}" srcOrd="2" destOrd="0" parTransId="{C8E58635-F7AD-4EB6-8B6C-749B834F1D00}" sibTransId="{24FB7582-AA61-4E97-845E-005FDC109C0B}"/>
    <dgm:cxn modelId="{91EAB0C1-916B-4984-91D4-B1E808BD956E}" srcId="{871BA0C2-6FBC-4CD2-8BC0-D7CC3BC2A676}" destId="{2FAE8B56-8A20-435A-A31A-994D3D5823AC}" srcOrd="3" destOrd="0" parTransId="{6BACBC61-58D3-4D1A-A6D3-23D91EB1D48C}" sibTransId="{378F9D3E-9B80-434E-9CB3-31B299EBCA2C}"/>
    <dgm:cxn modelId="{1D0453BF-47BA-4C10-9923-435403C26CB2}" type="presOf" srcId="{120E6222-9861-4307-A01C-9529926A5455}" destId="{C1BD1F19-8C23-46EC-AC86-4F66381B445E}" srcOrd="1" destOrd="0" presId="urn:microsoft.com/office/officeart/2005/8/layout/vList4#2"/>
    <dgm:cxn modelId="{C476CC9C-C6F6-403F-AB37-2277A5AECD9A}" type="presParOf" srcId="{CB7A506C-6C3F-4BE2-80E2-9E731308E34C}" destId="{C378C26C-DAA1-4137-9D1F-E73532534DF0}" srcOrd="0" destOrd="0" presId="urn:microsoft.com/office/officeart/2005/8/layout/vList4#2"/>
    <dgm:cxn modelId="{7BEA867B-8F4C-43F7-BEFE-8A074883CA1B}" type="presParOf" srcId="{C378C26C-DAA1-4137-9D1F-E73532534DF0}" destId="{38D6E49F-D873-463E-90BE-AEA302D626FC}" srcOrd="0" destOrd="0" presId="urn:microsoft.com/office/officeart/2005/8/layout/vList4#2"/>
    <dgm:cxn modelId="{1636C332-CF99-48A4-A405-BB759DD63CBB}" type="presParOf" srcId="{C378C26C-DAA1-4137-9D1F-E73532534DF0}" destId="{077CAB2E-E65F-4363-A0DF-89C15CBAE258}" srcOrd="1" destOrd="0" presId="urn:microsoft.com/office/officeart/2005/8/layout/vList4#2"/>
    <dgm:cxn modelId="{00E3165A-4FF8-4415-8510-BA654B827642}" type="presParOf" srcId="{C378C26C-DAA1-4137-9D1F-E73532534DF0}" destId="{69B465AE-5232-4569-A660-88DE14985C5F}" srcOrd="2" destOrd="0" presId="urn:microsoft.com/office/officeart/2005/8/layout/vList4#2"/>
    <dgm:cxn modelId="{1D8ABE35-836C-4BF0-8BCE-DC98D12809D8}" type="presParOf" srcId="{CB7A506C-6C3F-4BE2-80E2-9E731308E34C}" destId="{536C7EA1-A2AD-4601-9C0B-D7989C1D8A40}" srcOrd="1" destOrd="0" presId="urn:microsoft.com/office/officeart/2005/8/layout/vList4#2"/>
    <dgm:cxn modelId="{78070590-83B4-46A3-BB15-D384ADA93D6B}" type="presParOf" srcId="{CB7A506C-6C3F-4BE2-80E2-9E731308E34C}" destId="{DDEBE7B6-4068-48D7-BBB9-9CDE9D55D67A}" srcOrd="2" destOrd="0" presId="urn:microsoft.com/office/officeart/2005/8/layout/vList4#2"/>
    <dgm:cxn modelId="{60B36A00-F7EA-47DF-BF4E-60F5B186DF1E}" type="presParOf" srcId="{DDEBE7B6-4068-48D7-BBB9-9CDE9D55D67A}" destId="{2AE78E9A-416C-4FC9-8BCB-D7BC1384196A}" srcOrd="0" destOrd="0" presId="urn:microsoft.com/office/officeart/2005/8/layout/vList4#2"/>
    <dgm:cxn modelId="{12825F89-5107-4AEA-841C-BE9703476622}" type="presParOf" srcId="{DDEBE7B6-4068-48D7-BBB9-9CDE9D55D67A}" destId="{0DB4D530-6B6B-4ADF-B650-01ACD997CF52}" srcOrd="1" destOrd="0" presId="urn:microsoft.com/office/officeart/2005/8/layout/vList4#2"/>
    <dgm:cxn modelId="{3E7ECDEA-C90F-424A-A4F8-19679D077B18}" type="presParOf" srcId="{DDEBE7B6-4068-48D7-BBB9-9CDE9D55D67A}" destId="{C360C2E2-A460-4FC4-88D5-0237F814F3C0}" srcOrd="2" destOrd="0" presId="urn:microsoft.com/office/officeart/2005/8/layout/vList4#2"/>
    <dgm:cxn modelId="{E234B093-8210-4FAE-97E4-AE28CB250AD3}" type="presParOf" srcId="{CB7A506C-6C3F-4BE2-80E2-9E731308E34C}" destId="{96B8D145-5E65-46E5-9DF4-35126F728241}" srcOrd="3" destOrd="0" presId="urn:microsoft.com/office/officeart/2005/8/layout/vList4#2"/>
    <dgm:cxn modelId="{7CC2A578-B267-4DA3-BAAF-7A9B79CC15EF}" type="presParOf" srcId="{CB7A506C-6C3F-4BE2-80E2-9E731308E34C}" destId="{BB345D13-E5CA-4C54-BB39-1FF97674D7B6}" srcOrd="4" destOrd="0" presId="urn:microsoft.com/office/officeart/2005/8/layout/vList4#2"/>
    <dgm:cxn modelId="{5FF0D486-5945-44CA-B3B7-F21AA356218F}" type="presParOf" srcId="{BB345D13-E5CA-4C54-BB39-1FF97674D7B6}" destId="{FCA73ED7-6D8F-4A12-B8B5-663BBDF3921D}" srcOrd="0" destOrd="0" presId="urn:microsoft.com/office/officeart/2005/8/layout/vList4#2"/>
    <dgm:cxn modelId="{FB553016-F816-4164-A13C-9466EAE7B9BB}" type="presParOf" srcId="{BB345D13-E5CA-4C54-BB39-1FF97674D7B6}" destId="{379EE616-8100-4FAD-9EBA-20B821DEAD64}" srcOrd="1" destOrd="0" presId="urn:microsoft.com/office/officeart/2005/8/layout/vList4#2"/>
    <dgm:cxn modelId="{451E3012-F2A8-451B-B5EF-A72DBBE4A381}" type="presParOf" srcId="{BB345D13-E5CA-4C54-BB39-1FF97674D7B6}" destId="{6E85CF87-27B8-41DE-89BC-0532BB1FFE9D}" srcOrd="2" destOrd="0" presId="urn:microsoft.com/office/officeart/2005/8/layout/vList4#2"/>
    <dgm:cxn modelId="{FB39AE8E-81E4-48BA-AECA-6CA309B23959}" type="presParOf" srcId="{CB7A506C-6C3F-4BE2-80E2-9E731308E34C}" destId="{E10DA4F9-7349-436D-AB69-6F09F6A57F89}" srcOrd="5" destOrd="0" presId="urn:microsoft.com/office/officeart/2005/8/layout/vList4#2"/>
    <dgm:cxn modelId="{A0903A05-3D79-4083-A484-F4BE49616E38}" type="presParOf" srcId="{CB7A506C-6C3F-4BE2-80E2-9E731308E34C}" destId="{15AC9207-8FDE-4C79-B105-EBB8896D0B4C}" srcOrd="6" destOrd="0" presId="urn:microsoft.com/office/officeart/2005/8/layout/vList4#2"/>
    <dgm:cxn modelId="{913BAF12-2800-4BEF-8EE9-DE88A7910D71}" type="presParOf" srcId="{15AC9207-8FDE-4C79-B105-EBB8896D0B4C}" destId="{D25411D0-D6FA-4CAF-85A6-1BF837D4D994}" srcOrd="0" destOrd="0" presId="urn:microsoft.com/office/officeart/2005/8/layout/vList4#2"/>
    <dgm:cxn modelId="{CC76A0D7-F118-43F4-9DF3-B88C8A1A1ECA}" type="presParOf" srcId="{15AC9207-8FDE-4C79-B105-EBB8896D0B4C}" destId="{AEB6AA65-3349-4478-ACD7-D95F1E3560D8}" srcOrd="1" destOrd="0" presId="urn:microsoft.com/office/officeart/2005/8/layout/vList4#2"/>
    <dgm:cxn modelId="{3E469123-D0AF-4144-89A0-A1FEB08CEE07}" type="presParOf" srcId="{15AC9207-8FDE-4C79-B105-EBB8896D0B4C}" destId="{8836AC8F-43AB-40A5-ADD2-093F1FCA03BA}" srcOrd="2" destOrd="0" presId="urn:microsoft.com/office/officeart/2005/8/layout/vList4#2"/>
    <dgm:cxn modelId="{6AFB571E-A56A-49FA-AB34-23619728768F}" type="presParOf" srcId="{CB7A506C-6C3F-4BE2-80E2-9E731308E34C}" destId="{6C18F171-5DA0-43EC-AB71-8C6442EF141E}" srcOrd="7" destOrd="0" presId="urn:microsoft.com/office/officeart/2005/8/layout/vList4#2"/>
    <dgm:cxn modelId="{061BB730-9252-4D2F-AA60-8FB890952B3E}" type="presParOf" srcId="{CB7A506C-6C3F-4BE2-80E2-9E731308E34C}" destId="{424FB3C3-9E83-4EEC-8BC1-4C248E5BD014}" srcOrd="8" destOrd="0" presId="urn:microsoft.com/office/officeart/2005/8/layout/vList4#2"/>
    <dgm:cxn modelId="{291AC73A-A7F2-48EA-BD20-293E39598B4E}" type="presParOf" srcId="{424FB3C3-9E83-4EEC-8BC1-4C248E5BD014}" destId="{BBC4395D-2A26-4F64-B856-76A11B8A85E1}" srcOrd="0" destOrd="0" presId="urn:microsoft.com/office/officeart/2005/8/layout/vList4#2"/>
    <dgm:cxn modelId="{26FC47ED-8AA6-4B94-A617-57958FF9B2DA}" type="presParOf" srcId="{424FB3C3-9E83-4EEC-8BC1-4C248E5BD014}" destId="{7AC9BA89-68C6-4505-BC4B-75C28BC7AFE2}" srcOrd="1" destOrd="0" presId="urn:microsoft.com/office/officeart/2005/8/layout/vList4#2"/>
    <dgm:cxn modelId="{9D064F88-7F47-4321-92FB-07500DD724B1}" type="presParOf" srcId="{424FB3C3-9E83-4EEC-8BC1-4C248E5BD014}" destId="{C1BD1F19-8C23-46EC-AC86-4F66381B445E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D6E49F-D873-463E-90BE-AEA302D626FC}">
      <dsp:nvSpPr>
        <dsp:cNvPr id="0" name=""/>
        <dsp:cNvSpPr/>
      </dsp:nvSpPr>
      <dsp:spPr>
        <a:xfrm>
          <a:off x="0" y="0"/>
          <a:ext cx="4114800" cy="709773"/>
        </a:xfrm>
        <a:prstGeom prst="roundRect">
          <a:avLst>
            <a:gd name="adj" fmla="val 10000"/>
          </a:avLst>
        </a:prstGeom>
        <a:solidFill>
          <a:schemeClr val="accent6"/>
        </a:solidFill>
        <a:ln w="55000" cap="flat" cmpd="thickThin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History </a:t>
          </a:r>
          <a:endParaRPr lang="en-US" sz="28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/>
        </a:p>
      </dsp:txBody>
      <dsp:txXfrm>
        <a:off x="893937" y="0"/>
        <a:ext cx="3220862" cy="709773"/>
      </dsp:txXfrm>
    </dsp:sp>
    <dsp:sp modelId="{077CAB2E-E65F-4363-A0DF-89C15CBAE258}">
      <dsp:nvSpPr>
        <dsp:cNvPr id="0" name=""/>
        <dsp:cNvSpPr/>
      </dsp:nvSpPr>
      <dsp:spPr>
        <a:xfrm>
          <a:off x="0" y="76201"/>
          <a:ext cx="822960" cy="5678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AE78E9A-416C-4FC9-8BCB-D7BC1384196A}">
      <dsp:nvSpPr>
        <dsp:cNvPr id="0" name=""/>
        <dsp:cNvSpPr/>
      </dsp:nvSpPr>
      <dsp:spPr>
        <a:xfrm>
          <a:off x="0" y="780751"/>
          <a:ext cx="4114800" cy="709773"/>
        </a:xfrm>
        <a:prstGeom prst="roundRect">
          <a:avLst>
            <a:gd name="adj" fmla="val 10000"/>
          </a:avLst>
        </a:prstGeom>
        <a:solidFill>
          <a:schemeClr val="accent6"/>
        </a:solidFill>
        <a:ln w="55000" cap="flat" cmpd="thickThin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Civics and Government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893937" y="780751"/>
        <a:ext cx="3220862" cy="709773"/>
      </dsp:txXfrm>
    </dsp:sp>
    <dsp:sp modelId="{0DB4D530-6B6B-4ADF-B650-01ACD997CF52}">
      <dsp:nvSpPr>
        <dsp:cNvPr id="0" name=""/>
        <dsp:cNvSpPr/>
      </dsp:nvSpPr>
      <dsp:spPr>
        <a:xfrm>
          <a:off x="70977" y="851728"/>
          <a:ext cx="822960" cy="5678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CA73ED7-6D8F-4A12-B8B5-663BBDF3921D}">
      <dsp:nvSpPr>
        <dsp:cNvPr id="0" name=""/>
        <dsp:cNvSpPr/>
      </dsp:nvSpPr>
      <dsp:spPr>
        <a:xfrm>
          <a:off x="0" y="1561502"/>
          <a:ext cx="4114800" cy="709773"/>
        </a:xfrm>
        <a:prstGeom prst="roundRect">
          <a:avLst>
            <a:gd name="adj" fmla="val 10000"/>
          </a:avLst>
        </a:prstGeom>
        <a:solidFill>
          <a:schemeClr val="accent6"/>
        </a:solidFill>
        <a:ln w="55000" cap="flat" cmpd="thickThin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Geography and Environmental Literacy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893937" y="1561502"/>
        <a:ext cx="3220862" cy="709773"/>
      </dsp:txXfrm>
    </dsp:sp>
    <dsp:sp modelId="{379EE616-8100-4FAD-9EBA-20B821DEAD64}">
      <dsp:nvSpPr>
        <dsp:cNvPr id="0" name=""/>
        <dsp:cNvSpPr/>
      </dsp:nvSpPr>
      <dsp:spPr>
        <a:xfrm>
          <a:off x="70977" y="1632479"/>
          <a:ext cx="822960" cy="5678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25411D0-D6FA-4CAF-85A6-1BF837D4D994}">
      <dsp:nvSpPr>
        <dsp:cNvPr id="0" name=""/>
        <dsp:cNvSpPr/>
      </dsp:nvSpPr>
      <dsp:spPr>
        <a:xfrm>
          <a:off x="0" y="2344041"/>
          <a:ext cx="4114800" cy="709773"/>
        </a:xfrm>
        <a:prstGeom prst="roundRect">
          <a:avLst>
            <a:gd name="adj" fmla="val 10000"/>
          </a:avLst>
        </a:prstGeom>
        <a:solidFill>
          <a:schemeClr val="accent6"/>
        </a:solidFill>
        <a:ln w="55000" cap="flat" cmpd="thickThin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Economics and Personal Finance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893937" y="2344041"/>
        <a:ext cx="3220862" cy="709773"/>
      </dsp:txXfrm>
    </dsp:sp>
    <dsp:sp modelId="{AEB6AA65-3349-4478-ACD7-D95F1E3560D8}">
      <dsp:nvSpPr>
        <dsp:cNvPr id="0" name=""/>
        <dsp:cNvSpPr/>
      </dsp:nvSpPr>
      <dsp:spPr>
        <a:xfrm>
          <a:off x="70977" y="2413230"/>
          <a:ext cx="822960" cy="5678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BC4395D-2A26-4F64-B856-76A11B8A85E1}">
      <dsp:nvSpPr>
        <dsp:cNvPr id="0" name=""/>
        <dsp:cNvSpPr/>
      </dsp:nvSpPr>
      <dsp:spPr>
        <a:xfrm>
          <a:off x="0" y="3125626"/>
          <a:ext cx="4114800" cy="709773"/>
        </a:xfrm>
        <a:prstGeom prst="roundRect">
          <a:avLst>
            <a:gd name="adj" fmla="val 10000"/>
          </a:avLst>
        </a:prstGeom>
        <a:solidFill>
          <a:schemeClr val="accent6"/>
        </a:solidFill>
        <a:ln w="55000" cap="flat" cmpd="thickThin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Culture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893937" y="3125626"/>
        <a:ext cx="3220862" cy="709773"/>
      </dsp:txXfrm>
    </dsp:sp>
    <dsp:sp modelId="{7AC9BA89-68C6-4505-BC4B-75C28BC7AFE2}">
      <dsp:nvSpPr>
        <dsp:cNvPr id="0" name=""/>
        <dsp:cNvSpPr/>
      </dsp:nvSpPr>
      <dsp:spPr>
        <a:xfrm>
          <a:off x="70977" y="3193981"/>
          <a:ext cx="822960" cy="5678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D6E49F-D873-463E-90BE-AEA302D626FC}">
      <dsp:nvSpPr>
        <dsp:cNvPr id="0" name=""/>
        <dsp:cNvSpPr/>
      </dsp:nvSpPr>
      <dsp:spPr>
        <a:xfrm>
          <a:off x="0" y="0"/>
          <a:ext cx="3733800" cy="709773"/>
        </a:xfrm>
        <a:prstGeom prst="roundRect">
          <a:avLst>
            <a:gd name="adj" fmla="val 10000"/>
          </a:avLst>
        </a:prstGeom>
        <a:solidFill>
          <a:schemeClr val="accent3"/>
        </a:solidFill>
        <a:ln w="55000" cap="flat" cmpd="thickThin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History </a:t>
          </a:r>
          <a:endParaRPr lang="en-US" sz="28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/>
        </a:p>
      </dsp:txBody>
      <dsp:txXfrm>
        <a:off x="817737" y="0"/>
        <a:ext cx="2916062" cy="709773"/>
      </dsp:txXfrm>
    </dsp:sp>
    <dsp:sp modelId="{077CAB2E-E65F-4363-A0DF-89C15CBAE258}">
      <dsp:nvSpPr>
        <dsp:cNvPr id="0" name=""/>
        <dsp:cNvSpPr/>
      </dsp:nvSpPr>
      <dsp:spPr>
        <a:xfrm>
          <a:off x="0" y="76201"/>
          <a:ext cx="746760" cy="5678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AE78E9A-416C-4FC9-8BCB-D7BC1384196A}">
      <dsp:nvSpPr>
        <dsp:cNvPr id="0" name=""/>
        <dsp:cNvSpPr/>
      </dsp:nvSpPr>
      <dsp:spPr>
        <a:xfrm>
          <a:off x="0" y="780751"/>
          <a:ext cx="3733800" cy="709773"/>
        </a:xfrm>
        <a:prstGeom prst="roundRect">
          <a:avLst>
            <a:gd name="adj" fmla="val 10000"/>
          </a:avLst>
        </a:prstGeom>
        <a:solidFill>
          <a:schemeClr val="accent3"/>
        </a:solidFill>
        <a:ln w="55000" cap="flat" cmpd="thickThin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Civics and Government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817737" y="780751"/>
        <a:ext cx="2916062" cy="709773"/>
      </dsp:txXfrm>
    </dsp:sp>
    <dsp:sp modelId="{0DB4D530-6B6B-4ADF-B650-01ACD997CF52}">
      <dsp:nvSpPr>
        <dsp:cNvPr id="0" name=""/>
        <dsp:cNvSpPr/>
      </dsp:nvSpPr>
      <dsp:spPr>
        <a:xfrm>
          <a:off x="70977" y="851728"/>
          <a:ext cx="746760" cy="5678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CA73ED7-6D8F-4A12-B8B5-663BBDF3921D}">
      <dsp:nvSpPr>
        <dsp:cNvPr id="0" name=""/>
        <dsp:cNvSpPr/>
      </dsp:nvSpPr>
      <dsp:spPr>
        <a:xfrm>
          <a:off x="0" y="1561502"/>
          <a:ext cx="3733800" cy="709773"/>
        </a:xfrm>
        <a:prstGeom prst="roundRect">
          <a:avLst>
            <a:gd name="adj" fmla="val 10000"/>
          </a:avLst>
        </a:prstGeom>
        <a:solidFill>
          <a:schemeClr val="accent3"/>
        </a:solidFill>
        <a:ln w="55000" cap="flat" cmpd="thickThin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Geography and Environmental Literacy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817737" y="1561502"/>
        <a:ext cx="2916062" cy="709773"/>
      </dsp:txXfrm>
    </dsp:sp>
    <dsp:sp modelId="{379EE616-8100-4FAD-9EBA-20B821DEAD64}">
      <dsp:nvSpPr>
        <dsp:cNvPr id="0" name=""/>
        <dsp:cNvSpPr/>
      </dsp:nvSpPr>
      <dsp:spPr>
        <a:xfrm>
          <a:off x="70977" y="1632479"/>
          <a:ext cx="746760" cy="5678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25411D0-D6FA-4CAF-85A6-1BF837D4D994}">
      <dsp:nvSpPr>
        <dsp:cNvPr id="0" name=""/>
        <dsp:cNvSpPr/>
      </dsp:nvSpPr>
      <dsp:spPr>
        <a:xfrm>
          <a:off x="0" y="2344041"/>
          <a:ext cx="3733800" cy="709773"/>
        </a:xfrm>
        <a:prstGeom prst="roundRect">
          <a:avLst>
            <a:gd name="adj" fmla="val 10000"/>
          </a:avLst>
        </a:prstGeom>
        <a:solidFill>
          <a:schemeClr val="accent3"/>
        </a:solidFill>
        <a:ln w="55000" cap="flat" cmpd="thickThin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Economics and Personal Finance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817737" y="2344041"/>
        <a:ext cx="2916062" cy="709773"/>
      </dsp:txXfrm>
    </dsp:sp>
    <dsp:sp modelId="{AEB6AA65-3349-4478-ACD7-D95F1E3560D8}">
      <dsp:nvSpPr>
        <dsp:cNvPr id="0" name=""/>
        <dsp:cNvSpPr/>
      </dsp:nvSpPr>
      <dsp:spPr>
        <a:xfrm>
          <a:off x="70977" y="2413230"/>
          <a:ext cx="746760" cy="5678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BC4395D-2A26-4F64-B856-76A11B8A85E1}">
      <dsp:nvSpPr>
        <dsp:cNvPr id="0" name=""/>
        <dsp:cNvSpPr/>
      </dsp:nvSpPr>
      <dsp:spPr>
        <a:xfrm>
          <a:off x="0" y="3125626"/>
          <a:ext cx="3733800" cy="709773"/>
        </a:xfrm>
        <a:prstGeom prst="roundRect">
          <a:avLst>
            <a:gd name="adj" fmla="val 10000"/>
          </a:avLst>
        </a:prstGeom>
        <a:solidFill>
          <a:schemeClr val="accent3"/>
        </a:solidFill>
        <a:ln w="55000" cap="flat" cmpd="thickThin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Culture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817737" y="3125626"/>
        <a:ext cx="2916062" cy="709773"/>
      </dsp:txXfrm>
    </dsp:sp>
    <dsp:sp modelId="{7AC9BA89-68C6-4505-BC4B-75C28BC7AFE2}">
      <dsp:nvSpPr>
        <dsp:cNvPr id="0" name=""/>
        <dsp:cNvSpPr/>
      </dsp:nvSpPr>
      <dsp:spPr>
        <a:xfrm>
          <a:off x="70977" y="3193981"/>
          <a:ext cx="746760" cy="5678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CCD055-A8E6-4D50-AF29-B8EB3024D4F6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73F889A-3B13-4E07-AFC3-9D019BA632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bcsuser\AppData\Local\Microsoft\Windows\Temporary%20Internet%20Files\Content.IE5\0YZ1JV8O\MS910218997%5b1%5d.wav" TargetMode="Externa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kispaces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Core and Essential Standards 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400" dirty="0" smtClean="0"/>
              <a:t>6-12 Social Studies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From teaching and learning factually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 teaching and learning conceptually.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Paradigm Shift</a:t>
            </a:r>
            <a:endParaRPr lang="en-US" dirty="0"/>
          </a:p>
        </p:txBody>
      </p:sp>
      <p:pic>
        <p:nvPicPr>
          <p:cNvPr id="21506" name="Picture 2" descr="http://images1.wikia.nocookie.net/__cb20081101225803/dcmovies/images/archive/d/d5/20081101225910!ClarkK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819400"/>
            <a:ext cx="2667000" cy="3330705"/>
          </a:xfrm>
          <a:prstGeom prst="rect">
            <a:avLst/>
          </a:prstGeom>
          <a:noFill/>
        </p:spPr>
      </p:pic>
      <p:pic>
        <p:nvPicPr>
          <p:cNvPr id="21508" name="Picture 4" descr="http://girlsgonegeek.files.wordpress.com/2011/02/superman-ree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812279"/>
            <a:ext cx="2667000" cy="3540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000" y="1016000"/>
            <a:ext cx="6502400" cy="1889125"/>
          </a:xfrm>
          <a:prstGeom prst="rect">
            <a:avLst/>
          </a:prstGeom>
          <a:noFill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1888" y="3811588"/>
            <a:ext cx="6335712" cy="792162"/>
          </a:xfrm>
          <a:prstGeom prst="rect">
            <a:avLst/>
          </a:prstGeom>
          <a:noFill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1888" y="3811588"/>
            <a:ext cx="6335712" cy="792162"/>
          </a:xfrm>
          <a:prstGeom prst="rect">
            <a:avLst/>
          </a:prstGeom>
          <a:noFill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03750"/>
            <a:ext cx="9144000" cy="2254250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43000" y="3124200"/>
          <a:ext cx="6095999" cy="590151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054108"/>
                <a:gridCol w="122164"/>
                <a:gridCol w="2919727"/>
              </a:tblGrid>
              <a:tr h="538745">
                <a:tc>
                  <a:txBody>
                    <a:bodyPr/>
                    <a:lstStyle/>
                    <a:p>
                      <a:pPr marL="9271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CONCEPT</a:t>
                      </a:r>
                      <a:endParaRPr lang="en-US" sz="32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509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CONCEPT</a:t>
                      </a:r>
                      <a:endParaRPr lang="en-US" sz="24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solidFill>
                      <a:schemeClr val="accent4"/>
                    </a:solidFill>
                  </a:tcPr>
                </a:tc>
              </a:tr>
              <a:tr h="29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47800" y="4724400"/>
            <a:ext cx="184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</a:t>
            </a:r>
          </a:p>
          <a:p>
            <a:r>
              <a:rPr lang="en-US" dirty="0" smtClean="0"/>
              <a:t>C</a:t>
            </a:r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38400" y="4724400"/>
            <a:ext cx="184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C</a:t>
            </a:r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2800" y="4724400"/>
            <a:ext cx="22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C</a:t>
            </a:r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191000" y="4724400"/>
            <a:ext cx="344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C</a:t>
            </a:r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05400" y="4724400"/>
            <a:ext cx="344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C</a:t>
            </a:r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19800" y="4724400"/>
            <a:ext cx="344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C</a:t>
            </a:r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010400" y="4724400"/>
            <a:ext cx="344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</a:p>
          <a:p>
            <a:r>
              <a:rPr lang="en-US" dirty="0" smtClean="0"/>
              <a:t>A</a:t>
            </a:r>
          </a:p>
          <a:p>
            <a:r>
              <a:rPr lang="en-US" dirty="0" smtClean="0"/>
              <a:t>C</a:t>
            </a:r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81400" y="1981200"/>
            <a:ext cx="2480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PRINCIPLES &amp;</a:t>
            </a:r>
          </a:p>
          <a:p>
            <a:r>
              <a:rPr lang="en-US" sz="2000" dirty="0" smtClean="0"/>
              <a:t>GENERALIZATIONS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FACTS - Verified knowledge or information based on real circumstances or events. Locked in time, non-transferable.</a:t>
            </a:r>
          </a:p>
          <a:p>
            <a:r>
              <a:rPr lang="en-US" sz="2400" dirty="0" smtClean="0"/>
              <a:t>TOPIC – the subject of the learning, discussion or conversation.</a:t>
            </a:r>
          </a:p>
          <a:p>
            <a:r>
              <a:rPr lang="en-US" sz="2400" dirty="0" smtClean="0"/>
              <a:t>CONCEPT – An organizing idea; a mental construct that frames a set of examples sharing common attributes.</a:t>
            </a:r>
          </a:p>
          <a:p>
            <a:r>
              <a:rPr lang="en-US" sz="2400" dirty="0" smtClean="0"/>
              <a:t>PRINCIPLES &amp; GENERALIZATIONS -</a:t>
            </a:r>
            <a:r>
              <a:rPr lang="en-US" dirty="0" smtClean="0"/>
              <a:t>  Two or more concepts in a relationship.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BREAKDOWN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itle 17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175" name="Content Placeholder 17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Timeless</a:t>
            </a:r>
          </a:p>
          <a:p>
            <a:r>
              <a:rPr lang="en-US" dirty="0" smtClean="0"/>
              <a:t>Universal</a:t>
            </a:r>
          </a:p>
          <a:p>
            <a:r>
              <a:rPr lang="en-US" dirty="0" smtClean="0"/>
              <a:t>Transferable</a:t>
            </a:r>
          </a:p>
          <a:p>
            <a:r>
              <a:rPr lang="en-US" dirty="0" smtClean="0"/>
              <a:t>Abstract and broad</a:t>
            </a:r>
          </a:p>
          <a:p>
            <a:r>
              <a:rPr lang="en-US" dirty="0" smtClean="0"/>
              <a:t>Examples share common </a:t>
            </a:r>
            <a:r>
              <a:rPr lang="en-US" dirty="0" err="1" smtClean="0"/>
              <a:t>attitributes</a:t>
            </a:r>
            <a:endParaRPr lang="en-US" dirty="0" smtClean="0"/>
          </a:p>
          <a:p>
            <a:r>
              <a:rPr lang="en-US" dirty="0" smtClean="0"/>
              <a:t>Represented by 1-2 words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environment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Manifest Destiny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Computer Age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Great Depression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culture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supply and demand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movement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system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civil War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Concept </a:t>
            </a:r>
            <a:r>
              <a:rPr lang="en-US" dirty="0" err="1" smtClean="0"/>
              <a:t>vs</a:t>
            </a:r>
            <a:r>
              <a:rPr lang="en-US" dirty="0" smtClean="0"/>
              <a:t> Topic?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Concepts</a:t>
            </a:r>
          </a:p>
          <a:p>
            <a:pPr>
              <a:buNone/>
            </a:pPr>
            <a:r>
              <a:rPr lang="en-US" dirty="0" smtClean="0"/>
              <a:t>    environment</a:t>
            </a:r>
          </a:p>
          <a:p>
            <a:pPr>
              <a:buNone/>
            </a:pPr>
            <a:r>
              <a:rPr lang="en-US" dirty="0" smtClean="0"/>
              <a:t>    culture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sz="2400" dirty="0" smtClean="0"/>
              <a:t>supply and demand </a:t>
            </a:r>
          </a:p>
          <a:p>
            <a:pPr>
              <a:buNone/>
            </a:pPr>
            <a:r>
              <a:rPr lang="en-US" sz="2400" dirty="0" smtClean="0"/>
              <a:t>     </a:t>
            </a:r>
            <a:r>
              <a:rPr lang="en-US" dirty="0" smtClean="0"/>
              <a:t>movement</a:t>
            </a:r>
          </a:p>
          <a:p>
            <a:pPr>
              <a:buNone/>
            </a:pPr>
            <a:r>
              <a:rPr lang="en-US" sz="2400" dirty="0" smtClean="0"/>
              <a:t>     system</a:t>
            </a:r>
          </a:p>
          <a:p>
            <a:pPr>
              <a:buNone/>
            </a:pPr>
            <a:r>
              <a:rPr lang="en-US" sz="2400" dirty="0" smtClean="0"/>
              <a:t>     civil war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Topic</a:t>
            </a:r>
          </a:p>
          <a:p>
            <a:pPr>
              <a:buNone/>
            </a:pPr>
            <a:r>
              <a:rPr lang="en-US" dirty="0" smtClean="0"/>
              <a:t>  Manifest Destiny</a:t>
            </a:r>
          </a:p>
          <a:p>
            <a:pPr>
              <a:buNone/>
            </a:pPr>
            <a:r>
              <a:rPr lang="en-US" dirty="0" smtClean="0"/>
              <a:t>  Computer Age   Great Depression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Answers to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hangingPunct="0"/>
            <a:r>
              <a:rPr lang="en-US" sz="7400" b="1" dirty="0" smtClean="0"/>
              <a:t> are topic-based and focused mostly on the facts</a:t>
            </a:r>
            <a:endParaRPr lang="en-US" sz="7400" dirty="0" smtClean="0"/>
          </a:p>
          <a:p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 </a:t>
            </a:r>
          </a:p>
          <a:p>
            <a:r>
              <a:rPr lang="en-US" sz="7400" b="1" dirty="0" smtClean="0"/>
              <a:t>History: </a:t>
            </a:r>
            <a:r>
              <a:rPr lang="en-US" sz="7400" dirty="0" smtClean="0"/>
              <a:t>Colonial Era, Lost Colony American Revolution, American Civil War</a:t>
            </a:r>
          </a:p>
          <a:p>
            <a:pPr>
              <a:buNone/>
            </a:pPr>
            <a:r>
              <a:rPr lang="en-US" sz="4400" dirty="0" smtClean="0"/>
              <a:t> </a:t>
            </a:r>
          </a:p>
          <a:p>
            <a:pPr>
              <a:buNone/>
            </a:pPr>
            <a:r>
              <a:rPr lang="en-US" sz="4400" dirty="0" smtClean="0"/>
              <a:t>    </a:t>
            </a:r>
          </a:p>
          <a:p>
            <a:r>
              <a:rPr lang="en-US" sz="7400" b="1" dirty="0" smtClean="0"/>
              <a:t>Cultural Geography:  </a:t>
            </a:r>
            <a:r>
              <a:rPr lang="en-US" sz="7400" dirty="0" smtClean="0"/>
              <a:t>South America and Europe, Swahili, Aborigines, Buddhist</a:t>
            </a:r>
          </a:p>
          <a:p>
            <a:pPr>
              <a:buNone/>
            </a:pPr>
            <a:r>
              <a:rPr lang="en-US" sz="7400" dirty="0" smtClean="0"/>
              <a:t> </a:t>
            </a:r>
          </a:p>
          <a:p>
            <a:pPr>
              <a:buNone/>
            </a:pPr>
            <a:r>
              <a:rPr lang="en-US" sz="7400" dirty="0" smtClean="0"/>
              <a:t>      </a:t>
            </a:r>
            <a:endParaRPr lang="en-US" sz="4400" dirty="0" smtClean="0"/>
          </a:p>
          <a:p>
            <a:pPr hangingPunct="0"/>
            <a:r>
              <a:rPr lang="en-US" sz="7400" b="1" dirty="0" smtClean="0"/>
              <a:t>Civics &amp; Economics: </a:t>
            </a:r>
            <a:r>
              <a:rPr lang="en-US" sz="7400" dirty="0" smtClean="0"/>
              <a:t>American Revolution, U.S.</a:t>
            </a:r>
            <a:r>
              <a:rPr lang="en-US" sz="7400" b="1" dirty="0" smtClean="0"/>
              <a:t> </a:t>
            </a:r>
            <a:r>
              <a:rPr lang="en-US" sz="7400" dirty="0" smtClean="0"/>
              <a:t>capitalism, Brown vs. Board of Education, mercantilism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Traditional Standards and Curriculum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History</a:t>
            </a:r>
            <a:r>
              <a:rPr lang="en-US" dirty="0" smtClean="0"/>
              <a:t>: continuity and change, leadership, revolution,</a:t>
            </a:r>
            <a:r>
              <a:rPr lang="en-US" b="1" dirty="0" smtClean="0"/>
              <a:t> </a:t>
            </a:r>
            <a:r>
              <a:rPr lang="en-US" dirty="0" smtClean="0"/>
              <a:t>war, conflict</a:t>
            </a:r>
          </a:p>
          <a:p>
            <a:r>
              <a:rPr lang="en-US" b="1" dirty="0" smtClean="0"/>
              <a:t>Cultural Geography</a:t>
            </a:r>
            <a:r>
              <a:rPr lang="en-US" dirty="0" smtClean="0"/>
              <a:t>: climate change, location,</a:t>
            </a:r>
            <a:r>
              <a:rPr lang="en-US" b="1" dirty="0" smtClean="0"/>
              <a:t> </a:t>
            </a:r>
            <a:r>
              <a:rPr lang="en-US" dirty="0" smtClean="0"/>
              <a:t>resources, environmental challenges, human migration, cultural development</a:t>
            </a:r>
          </a:p>
          <a:p>
            <a:r>
              <a:rPr lang="en-US" b="1" dirty="0" smtClean="0"/>
              <a:t>Civics &amp; Economics</a:t>
            </a:r>
            <a:r>
              <a:rPr lang="en-US" dirty="0" smtClean="0"/>
              <a:t>: scarcity, justice, freedom,</a:t>
            </a:r>
            <a:r>
              <a:rPr lang="en-US" b="1" dirty="0" smtClean="0"/>
              <a:t> </a:t>
            </a:r>
            <a:r>
              <a:rPr lang="en-US" dirty="0" smtClean="0"/>
              <a:t>authority, trade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401762"/>
          </a:xfrm>
        </p:spPr>
        <p:txBody>
          <a:bodyPr>
            <a:normAutofit fontScale="90000"/>
          </a:bodyPr>
          <a:lstStyle/>
          <a:p>
            <a:pPr algn="ctr" hangingPunct="0"/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3600" dirty="0" smtClean="0"/>
              <a:t>Conceptual standards and curriculum are concept based and based on </a:t>
            </a:r>
            <a:br>
              <a:rPr lang="en-US" sz="3600" dirty="0" smtClean="0"/>
            </a:br>
            <a:r>
              <a:rPr lang="en-US" sz="3600" dirty="0" smtClean="0"/>
              <a:t>“transferable ideas”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Remember our house:  Build on facts.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    Principles &amp; Generalizations</a:t>
            </a:r>
            <a:r>
              <a:rPr lang="en-US" dirty="0" smtClean="0"/>
              <a:t>: People migrate to meet a variety of needs.  Migration may lead to new opportunities or greater freedoms.   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b="1" dirty="0" smtClean="0"/>
              <a:t>Concepts</a:t>
            </a:r>
            <a:r>
              <a:rPr lang="en-US" dirty="0" smtClean="0"/>
              <a:t>:  Migration, opportunity, freedom,</a:t>
            </a:r>
          </a:p>
          <a:p>
            <a:pPr>
              <a:buNone/>
            </a:pPr>
            <a:r>
              <a:rPr lang="en-US" dirty="0" smtClean="0"/>
              <a:t>                      needs.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b="1" dirty="0" smtClean="0"/>
              <a:t>Topic</a:t>
            </a:r>
            <a:r>
              <a:rPr lang="en-US" dirty="0" smtClean="0"/>
              <a:t>:  U.S. Westward Movement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b="1" dirty="0" smtClean="0"/>
              <a:t>Facts</a:t>
            </a:r>
            <a:r>
              <a:rPr lang="en-US" dirty="0" smtClean="0"/>
              <a:t>:  Early American settlers migrated                 </a:t>
            </a:r>
          </a:p>
          <a:p>
            <a:pPr>
              <a:buNone/>
            </a:pPr>
            <a:r>
              <a:rPr lang="en-US" dirty="0" smtClean="0"/>
              <a:t>                West.</a:t>
            </a:r>
          </a:p>
          <a:p>
            <a:pPr>
              <a:buNone/>
            </a:pPr>
            <a:r>
              <a:rPr lang="en-US" dirty="0" smtClean="0"/>
              <a:t>                Early American settlers looked for                        </a:t>
            </a:r>
          </a:p>
          <a:p>
            <a:pPr>
              <a:buNone/>
            </a:pPr>
            <a:r>
              <a:rPr lang="en-US" dirty="0" smtClean="0"/>
              <a:t>                new opportunities. 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Content Changes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Revised Bloom’s Taxonomy</a:t>
            </a:r>
          </a:p>
          <a:p>
            <a:r>
              <a:rPr lang="en-US" dirty="0" smtClean="0"/>
              <a:t>Wiki</a:t>
            </a:r>
          </a:p>
          <a:p>
            <a:r>
              <a:rPr lang="en-US" dirty="0" smtClean="0"/>
              <a:t>Summarize what is different about the organizational structure of the K-12 Social Studies Essential Standards</a:t>
            </a:r>
          </a:p>
          <a:p>
            <a:r>
              <a:rPr lang="en-US" dirty="0" smtClean="0"/>
              <a:t>Where do we go from here?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943006" y="1481138"/>
            <a:ext cx="344898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&amp; Expected Outcomes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grade is the first time students are introduced to the world.</a:t>
            </a:r>
          </a:p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grade – shift from a study of just Europe and South America to an integrated study of the Ancient World through Exploration.</a:t>
            </a:r>
          </a:p>
          <a:p>
            <a:r>
              <a:rPr lang="en-US" dirty="0" smtClean="0"/>
              <a:t>Case study approach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Grade </a:t>
            </a:r>
            <a:endParaRPr lang="en-US" dirty="0"/>
          </a:p>
        </p:txBody>
      </p:sp>
      <p:pic>
        <p:nvPicPr>
          <p:cNvPr id="11265" name="Picture 1" descr="C:\Program Files\Microsoft Office\MEDIA\CAGCAT10\j0335112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828800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Shift from a study of just Africa, Asia, and Australia to an integrated study of the Age of Exploration to the present.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Economic concepts are more sophisticated.</a:t>
            </a:r>
          </a:p>
          <a:p>
            <a:endParaRPr lang="en-US" dirty="0" smtClean="0"/>
          </a:p>
          <a:p>
            <a:r>
              <a:rPr lang="en-US" dirty="0" smtClean="0"/>
              <a:t>Case study approach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pic>
        <p:nvPicPr>
          <p:cNvPr id="10241" name="Picture 1" descr="C:\Users\bcsuser\AppData\Local\Microsoft\Windows\Temporary Internet Files\Content.IE5\0YZ1JV8O\MP90044348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524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Parallel study of North Carolina and the United States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Revolutionary era to contemporary times.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Integration of Personal Financial Literacy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pic>
        <p:nvPicPr>
          <p:cNvPr id="9220" name="Picture 4" descr="C:\Users\bcsuser\AppData\Local\Microsoft\Windows\Temporary Internet Files\Content.IE5\0YZ1JV8O\MC910217052[1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752600"/>
            <a:ext cx="4038600" cy="2459059"/>
          </a:xfrm>
          <a:prstGeom prst="rect">
            <a:avLst/>
          </a:prstGeom>
          <a:noFill/>
        </p:spPr>
      </p:pic>
      <p:pic>
        <p:nvPicPr>
          <p:cNvPr id="11" name="MS910218997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7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Two district courses</a:t>
            </a:r>
          </a:p>
          <a:p>
            <a:r>
              <a:rPr lang="en-US" dirty="0" smtClean="0"/>
              <a:t>Similar standards/objectives</a:t>
            </a:r>
          </a:p>
          <a:p>
            <a:r>
              <a:rPr lang="en-US" dirty="0" smtClean="0"/>
              <a:t>Skills standard integrated</a:t>
            </a:r>
          </a:p>
          <a:p>
            <a:r>
              <a:rPr lang="en-US" dirty="0" smtClean="0"/>
              <a:t>United States History I begins with the European exploration of the New World and continues through the era of Reconstruction</a:t>
            </a:r>
          </a:p>
          <a:p>
            <a:r>
              <a:rPr lang="en-US" dirty="0" smtClean="0"/>
              <a:t>United States History II begins at the end of Reconstruction era and to the present.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United States History I &amp; II</a:t>
            </a:r>
            <a:endParaRPr lang="en-US" dirty="0"/>
          </a:p>
        </p:txBody>
      </p:sp>
      <p:pic>
        <p:nvPicPr>
          <p:cNvPr id="7169" name="Picture 1" descr="C:\Users\bcsuser\AppData\Local\Microsoft\Windows\Temporary Internet Files\Content.IE5\6ZKIYQTB\MC90014988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0894" y="1371600"/>
            <a:ext cx="3694881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Standards are written to three strands:  Civics &amp; Government strand, Economics strand, and Personal Financial Literacy strand</a:t>
            </a:r>
          </a:p>
          <a:p>
            <a:r>
              <a:rPr lang="en-US" dirty="0" smtClean="0"/>
              <a:t>The addition of Personal Financial Literacy</a:t>
            </a:r>
          </a:p>
          <a:p>
            <a:r>
              <a:rPr lang="en-US" dirty="0" smtClean="0"/>
              <a:t>Elements of History, Geography and Culture are integrated throughout the course.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Civics and Economics</a:t>
            </a:r>
            <a:endParaRPr lang="en-US" dirty="0"/>
          </a:p>
        </p:txBody>
      </p:sp>
      <p:pic>
        <p:nvPicPr>
          <p:cNvPr id="6145" name="Picture 1" descr="C:\Users\bcsuser\AppData\Local\Microsoft\Windows\Temporary Internet Files\Content.IE5\6ZKIYQTB\MC90015001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114018"/>
            <a:ext cx="3581400" cy="2743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Addresses six periods that reflect accepted </a:t>
            </a:r>
            <a:r>
              <a:rPr lang="en-US" dirty="0" err="1" smtClean="0"/>
              <a:t>periodization</a:t>
            </a:r>
            <a:r>
              <a:rPr lang="en-US" dirty="0" smtClean="0"/>
              <a:t> by the World History Association</a:t>
            </a:r>
          </a:p>
          <a:p>
            <a:r>
              <a:rPr lang="en-US" dirty="0" smtClean="0"/>
              <a:t>Key focus of study is from 15</a:t>
            </a:r>
            <a:r>
              <a:rPr lang="en-US" baseline="30000" dirty="0" smtClean="0"/>
              <a:t>th</a:t>
            </a:r>
            <a:r>
              <a:rPr lang="en-US" dirty="0" smtClean="0"/>
              <a:t> century to present</a:t>
            </a:r>
          </a:p>
          <a:p>
            <a:r>
              <a:rPr lang="en-US" dirty="0" smtClean="0"/>
              <a:t>Skills Standard integrated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World History</a:t>
            </a:r>
            <a:endParaRPr lang="en-US" dirty="0"/>
          </a:p>
        </p:txBody>
      </p:sp>
      <p:pic>
        <p:nvPicPr>
          <p:cNvPr id="5122" name="Picture 2" descr="C:\Users\bcsuser\AppData\Local\Microsoft\Windows\Temporary Internet Files\Content.IE5\RQ9439CW\MC90041241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4114800"/>
            <a:ext cx="4049917" cy="2531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Turning points in American History</a:t>
            </a:r>
          </a:p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Geography</a:t>
            </a:r>
          </a:p>
          <a:p>
            <a:r>
              <a:rPr lang="en-US" dirty="0" smtClean="0"/>
              <a:t>Sociology</a:t>
            </a:r>
          </a:p>
          <a:p>
            <a:r>
              <a:rPr lang="en-US" dirty="0" smtClean="0"/>
              <a:t>Psychology</a:t>
            </a:r>
          </a:p>
          <a:p>
            <a:r>
              <a:rPr lang="en-US" dirty="0" smtClean="0"/>
              <a:t>American Humanities</a:t>
            </a:r>
          </a:p>
          <a:p>
            <a:r>
              <a:rPr lang="en-US" dirty="0" smtClean="0"/>
              <a:t>World Humanities</a:t>
            </a:r>
          </a:p>
          <a:p>
            <a:r>
              <a:rPr lang="en-US" dirty="0" smtClean="0"/>
              <a:t>The Cold War</a:t>
            </a:r>
          </a:p>
          <a:p>
            <a:r>
              <a:rPr lang="en-US" dirty="0" smtClean="0"/>
              <a:t>Twentieth Century Civil Liberties and Civil Rights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Social Studies Electives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Crosswalks of 2006 &amp; 2010 Standards</a:t>
            </a:r>
          </a:p>
          <a:p>
            <a:r>
              <a:rPr lang="en-US" dirty="0" smtClean="0"/>
              <a:t>Unpacked Content Documents</a:t>
            </a:r>
          </a:p>
          <a:p>
            <a:r>
              <a:rPr lang="en-US" dirty="0" smtClean="0"/>
              <a:t>In the future will be:</a:t>
            </a:r>
          </a:p>
          <a:p>
            <a:pPr>
              <a:buNone/>
            </a:pPr>
            <a:r>
              <a:rPr lang="en-US" dirty="0" smtClean="0"/>
              <a:t>   Sample Graphic Organizers</a:t>
            </a:r>
          </a:p>
          <a:p>
            <a:pPr>
              <a:buNone/>
            </a:pPr>
            <a:r>
              <a:rPr lang="en-US" dirty="0" smtClean="0"/>
              <a:t>   Sample Learning Progressions</a:t>
            </a:r>
          </a:p>
          <a:p>
            <a:pPr>
              <a:buNone/>
            </a:pPr>
            <a:r>
              <a:rPr lang="en-US" dirty="0" smtClean="0"/>
              <a:t>   Unpacking Documents for Electives</a:t>
            </a:r>
          </a:p>
          <a:p>
            <a:pPr>
              <a:buNone/>
            </a:pPr>
            <a:r>
              <a:rPr lang="en-US" dirty="0" smtClean="0"/>
              <a:t>   Glossary of Essential Terminology</a:t>
            </a:r>
          </a:p>
          <a:p>
            <a:pPr>
              <a:buNone/>
            </a:pPr>
            <a:r>
              <a:rPr lang="en-US" dirty="0" smtClean="0"/>
              <a:t>   Sample Units of Instruction</a:t>
            </a:r>
          </a:p>
          <a:p>
            <a:pPr>
              <a:buNone/>
            </a:pPr>
            <a:r>
              <a:rPr lang="en-US" dirty="0" smtClean="0"/>
              <a:t>   Assessment Samples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Instructional Toolkit</a:t>
            </a:r>
            <a:endParaRPr lang="en-US" dirty="0"/>
          </a:p>
        </p:txBody>
      </p:sp>
      <p:pic>
        <p:nvPicPr>
          <p:cNvPr id="4097" name="Picture 1" descr="C:\Users\bcsuser\AppData\Local\Microsoft\Windows\Temporary Internet Files\Content.IE5\RQ9439CW\MC90043263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057400"/>
            <a:ext cx="18288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identify gaps in content (where something new may exist)</a:t>
            </a:r>
          </a:p>
          <a:p>
            <a:r>
              <a:rPr lang="en-US" dirty="0" smtClean="0"/>
              <a:t>To identify existing resources that can be repurposed</a:t>
            </a:r>
          </a:p>
          <a:p>
            <a:r>
              <a:rPr lang="en-US" dirty="0" smtClean="0"/>
              <a:t>To identify professional development needs based on new content areas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Crosswalks Documents</a:t>
            </a:r>
            <a:endParaRPr lang="en-US" dirty="0"/>
          </a:p>
        </p:txBody>
      </p:sp>
      <p:pic>
        <p:nvPicPr>
          <p:cNvPr id="3076" name="Picture 4" descr="C:\Users\bcsuser\AppData\Local\Microsoft\Windows\Temporary Internet Files\Content.IE5\3GKKI6P7\MP90044787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888520"/>
            <a:ext cx="1981200" cy="2969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231" y="609600"/>
            <a:ext cx="884924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28600"/>
            <a:ext cx="8915399" cy="632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93" y="914400"/>
            <a:ext cx="849590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web, find your Crosswalks Documents. 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Crosswalks Reflection:  </a:t>
            </a:r>
            <a:br>
              <a:rPr lang="en-US" dirty="0" smtClean="0"/>
            </a:br>
            <a:r>
              <a:rPr lang="en-US" dirty="0" smtClean="0"/>
              <a:t>What are 3 purposes of the Crosswalks Documents?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838200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Unpacking Documents</a:t>
            </a:r>
            <a:endParaRPr lang="en-US" sz="3600" dirty="0"/>
          </a:p>
        </p:txBody>
      </p:sp>
      <p:pic>
        <p:nvPicPr>
          <p:cNvPr id="1026" name="Picture 2" descr="C:\Users\bcsuser\AppData\Local\Microsoft\Windows\Temporary Internet Files\Content.IE5\3GKKI6P7\MP900405424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371600"/>
            <a:ext cx="64008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457200"/>
            <a:ext cx="58674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Unpacking the Essential Standards: 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The unpacking document…</a:t>
            </a:r>
          </a:p>
          <a:p>
            <a:pPr lvl="1"/>
            <a:r>
              <a:rPr lang="en-US" sz="2000" dirty="0" smtClean="0"/>
              <a:t>Identifies what a student must </a:t>
            </a:r>
            <a:r>
              <a:rPr lang="en-US" sz="2000" b="1" dirty="0" smtClean="0"/>
              <a:t>understand </a:t>
            </a:r>
          </a:p>
          <a:p>
            <a:endParaRPr lang="en-US" sz="2000" dirty="0" smtClean="0"/>
          </a:p>
          <a:p>
            <a:r>
              <a:rPr lang="en-US" sz="2000" b="1" dirty="0" smtClean="0"/>
              <a:t>(Conceptual Knowledge)</a:t>
            </a:r>
          </a:p>
          <a:p>
            <a:pPr lvl="2"/>
            <a:r>
              <a:rPr lang="en-US" sz="2000" b="1" dirty="0" smtClean="0"/>
              <a:t>Concepts and Generalizations</a:t>
            </a:r>
          </a:p>
          <a:p>
            <a:pPr lvl="1"/>
            <a:r>
              <a:rPr lang="en-US" sz="2000" dirty="0" smtClean="0"/>
              <a:t>Identifies what a student must </a:t>
            </a:r>
            <a:r>
              <a:rPr lang="en-US" sz="2000" b="1" dirty="0" smtClean="0"/>
              <a:t>know</a:t>
            </a:r>
          </a:p>
          <a:p>
            <a:endParaRPr lang="en-US" sz="2000" dirty="0" smtClean="0"/>
          </a:p>
          <a:p>
            <a:r>
              <a:rPr lang="en-US" sz="2000" b="1" dirty="0" smtClean="0"/>
              <a:t>(Factual Knowledge)</a:t>
            </a:r>
          </a:p>
          <a:p>
            <a:pPr lvl="2"/>
            <a:r>
              <a:rPr lang="en-US" sz="2000" b="1" dirty="0" smtClean="0"/>
              <a:t>Critical Content</a:t>
            </a:r>
          </a:p>
          <a:p>
            <a:pPr lvl="1"/>
            <a:r>
              <a:rPr lang="en-US" sz="2000" dirty="0" smtClean="0"/>
              <a:t>Identifies what a student must </a:t>
            </a:r>
            <a:r>
              <a:rPr lang="en-US" sz="2000" b="1" dirty="0" smtClean="0"/>
              <a:t>be able to do </a:t>
            </a:r>
          </a:p>
          <a:p>
            <a:endParaRPr lang="en-US" sz="2000" dirty="0" smtClean="0"/>
          </a:p>
          <a:p>
            <a:r>
              <a:rPr lang="en-US" sz="2000" b="1" dirty="0" smtClean="0"/>
              <a:t>(Procedural Knowledge)</a:t>
            </a:r>
          </a:p>
          <a:p>
            <a:pPr lvl="2"/>
            <a:r>
              <a:rPr lang="en-US" sz="2000" b="1" dirty="0" smtClean="0"/>
              <a:t>Skills </a:t>
            </a:r>
          </a:p>
        </p:txBody>
      </p:sp>
      <p:pic>
        <p:nvPicPr>
          <p:cNvPr id="45058" name="Picture 2" descr="C:\Users\bcsuser\AppData\Local\Microsoft\Windows\Temporary Internet Files\Content.IE5\3GKKI6P7\MP90040542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609600"/>
            <a:ext cx="2743200" cy="1904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533400"/>
            <a:ext cx="64008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Unpacking Activity Directions:</a:t>
            </a:r>
          </a:p>
          <a:p>
            <a:r>
              <a:rPr lang="en-US" sz="3200" b="1" dirty="0" smtClean="0"/>
              <a:t>Identify the concepts in the essential standard and clarifying objective.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Use the concepts to form generalized statements of what students should understand.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Identify specific factual content that students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71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exactly is a Wiki and what purpose can it serve for us?</a:t>
            </a:r>
          </a:p>
          <a:p>
            <a:r>
              <a:rPr lang="en-US" dirty="0" smtClean="0"/>
              <a:t>District wide – Resources </a:t>
            </a:r>
          </a:p>
          <a:p>
            <a:r>
              <a:rPr lang="en-US" dirty="0" smtClean="0"/>
              <a:t>Specific schools – You as the lead teacher are responsible for this.</a:t>
            </a:r>
          </a:p>
          <a:p>
            <a:r>
              <a:rPr lang="en-US" dirty="0" smtClean="0">
                <a:hlinkClick r:id="rId2"/>
              </a:rPr>
              <a:t>http://www.wikispaces.com/</a:t>
            </a:r>
            <a:endParaRPr lang="en-US" dirty="0" smtClean="0"/>
          </a:p>
          <a:p>
            <a:r>
              <a:rPr lang="en-US" dirty="0" smtClean="0"/>
              <a:t>Invitation – Access it now</a:t>
            </a:r>
          </a:p>
          <a:p>
            <a:r>
              <a:rPr lang="en-US" dirty="0" smtClean="0"/>
              <a:t>Review BCS6-12 Social Studies Wiki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1481138"/>
            <a:ext cx="8229600" cy="452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Use of Strands:  </a:t>
            </a:r>
          </a:p>
          <a:p>
            <a:r>
              <a:rPr lang="en-US" sz="3200" dirty="0" smtClean="0"/>
              <a:t>H-History </a:t>
            </a:r>
          </a:p>
          <a:p>
            <a:r>
              <a:rPr lang="en-US" sz="3200" dirty="0" smtClean="0"/>
              <a:t>G-Geography and Environmental Literacy</a:t>
            </a:r>
          </a:p>
          <a:p>
            <a:r>
              <a:rPr lang="en-US" sz="3200" dirty="0" smtClean="0"/>
              <a:t>E- Economics and Financial Literacy</a:t>
            </a:r>
          </a:p>
          <a:p>
            <a:r>
              <a:rPr lang="en-US" sz="3200" smtClean="0"/>
              <a:t>C&amp;G-Civics </a:t>
            </a:r>
            <a:r>
              <a:rPr lang="en-US" sz="3200" dirty="0" smtClean="0"/>
              <a:t>and Government</a:t>
            </a:r>
          </a:p>
          <a:p>
            <a:r>
              <a:rPr lang="en-US" sz="3200" dirty="0" smtClean="0"/>
              <a:t>C-Culture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Structural Changes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57200" y="7270750"/>
            <a:ext cx="2133600" cy="365125"/>
          </a:xfrm>
        </p:spPr>
        <p:txBody>
          <a:bodyPr/>
          <a:lstStyle/>
          <a:p>
            <a:pPr>
              <a:defRPr/>
            </a:pPr>
            <a:fld id="{D684E823-83EE-4712-9C9F-9831D647CBAF}" type="datetime1">
              <a:rPr lang="en-US" smtClean="0"/>
              <a:pPr>
                <a:defRPr/>
              </a:pPr>
              <a:t>8/16/2011</a:t>
            </a:fld>
            <a:r>
              <a:rPr lang="en-US" smtClean="0"/>
              <a:t>  •  page </a:t>
            </a:r>
            <a:fld id="{8404EF0F-3B69-45C3-B62D-2DB9401CD13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AutoShape 3"/>
          <p:cNvSpPr txBox="1">
            <a:spLocks noChangeArrowheads="1"/>
          </p:cNvSpPr>
          <p:nvPr/>
        </p:nvSpPr>
        <p:spPr>
          <a:xfrm>
            <a:off x="457200" y="914400"/>
            <a:ext cx="8382000" cy="609600"/>
          </a:xfrm>
          <a:prstGeom prst="roundRect">
            <a:avLst>
              <a:gd name="adj" fmla="val 21667"/>
            </a:avLst>
          </a:prstGeom>
          <a:noFill/>
        </p:spPr>
        <p:txBody>
          <a:bodyPr anchor="b"/>
          <a:lstStyle/>
          <a:p>
            <a:pPr algn="ctr" eaLnBrk="0" hangingPunct="0">
              <a:defRPr/>
            </a:pPr>
            <a:r>
              <a:rPr lang="en-US" sz="3200" b="1" dirty="0" smtClean="0">
                <a:solidFill>
                  <a:srgbClr val="00457E"/>
                </a:solidFill>
                <a:cs typeface="Arial" charset="0"/>
              </a:rPr>
              <a:t>Activity Group Debrief: </a:t>
            </a:r>
            <a:r>
              <a:rPr lang="en-US" sz="3200" b="1" baseline="0" dirty="0" smtClean="0">
                <a:solidFill>
                  <a:srgbClr val="00457E"/>
                </a:solidFill>
                <a:cs typeface="Arial" charset="0"/>
              </a:rPr>
              <a:t>The Strands Reflection</a:t>
            </a:r>
            <a:endParaRPr lang="en-US" sz="3200" b="1" baseline="0" dirty="0">
              <a:solidFill>
                <a:srgbClr val="00457E"/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60020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0" dirty="0" smtClean="0"/>
              <a:t>Which discipline represented in the five conceptual strands do you think receives the most instructional time?  </a:t>
            </a:r>
          </a:p>
        </p:txBody>
      </p:sp>
      <p:sp>
        <p:nvSpPr>
          <p:cNvPr id="5" name="Rectangle 4"/>
          <p:cNvSpPr/>
          <p:nvPr/>
        </p:nvSpPr>
        <p:spPr>
          <a:xfrm>
            <a:off x="5181600" y="1600200"/>
            <a:ext cx="350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baseline="0" dirty="0" smtClean="0"/>
              <a:t>Which receives the least instructional time? </a:t>
            </a:r>
            <a:endParaRPr lang="en-US" b="1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381000" y="2590800"/>
          <a:ext cx="4114800" cy="383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5181600" y="2590800"/>
          <a:ext cx="3733800" cy="383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8" name="Straight Connector 7"/>
          <p:cNvCxnSpPr/>
          <p:nvPr/>
        </p:nvCxnSpPr>
        <p:spPr>
          <a:xfrm rot="5400000">
            <a:off x="2400300" y="4229100"/>
            <a:ext cx="4800600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95400" y="2971800"/>
            <a:ext cx="2143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MS :                                HS: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5400" y="3810000"/>
            <a:ext cx="2143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MS :                                HS: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4495800"/>
            <a:ext cx="2143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MS :                                HS: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95400" y="5257800"/>
            <a:ext cx="2143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MS :                                HS: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00" y="6019800"/>
            <a:ext cx="2143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MS :                                HS: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0" y="29718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MS :               HS:</a:t>
            </a:r>
          </a:p>
          <a:p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5257800"/>
            <a:ext cx="2278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MS :                HS: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9800" y="6019800"/>
            <a:ext cx="2278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MS :                HS: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72200" y="3733800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MS :              HS: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9800" y="4495800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MS :                HS:</a:t>
            </a:r>
            <a:endParaRPr lang="en-US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Elementary and Middle School standards are coded by Grade, Strand, Essential Standard Number, and Clarifying Objective Number.</a:t>
            </a:r>
          </a:p>
          <a:p>
            <a:r>
              <a:rPr lang="en-US" dirty="0" smtClean="0"/>
              <a:t>High School standards are coded by Course, Strand, Essential Standard Number and Clarifying Objective Number.</a:t>
            </a:r>
          </a:p>
          <a:p>
            <a:r>
              <a:rPr lang="en-US" dirty="0" smtClean="0"/>
              <a:t>Example:  High School:  CE.C&amp;G.2.1 </a:t>
            </a:r>
          </a:p>
          <a:p>
            <a:r>
              <a:rPr lang="en-US" dirty="0" smtClean="0"/>
              <a:t>Course – Civics &amp; Economics, Strand - Civics and Government, Essential Standard Number – 2, Clarifying Objective Number – 1.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Elementary and Middle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4294967295"/>
          </p:nvPr>
        </p:nvSpPr>
        <p:spPr>
          <a:xfrm>
            <a:off x="1981200" y="5443538"/>
            <a:ext cx="7162800" cy="647700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7.G.1.1 = </a:t>
            </a:r>
            <a:r>
              <a:rPr lang="en-US" sz="1800" dirty="0" smtClean="0"/>
              <a:t>Grade - 7, Strand - G, Essential Standard Number – 1, Clarifying Objective Number – 1.   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4865688"/>
            <a:ext cx="8075613" cy="5619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Strand is Geography and Environmental Literacy</a:t>
            </a:r>
            <a:endParaRPr lang="en-US" sz="2400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/>
          <a:srcRect l="343" r="343"/>
          <a:stretch>
            <a:fillRect/>
          </a:stretch>
        </p:blipFill>
        <p:spPr bwMode="auto">
          <a:xfrm>
            <a:off x="0" y="258763"/>
            <a:ext cx="89154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220</TotalTime>
  <Words>1016</Words>
  <Application>Microsoft Office PowerPoint</Application>
  <PresentationFormat>On-screen Show (4:3)</PresentationFormat>
  <Paragraphs>236</Paragraphs>
  <Slides>35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Concourse</vt:lpstr>
      <vt:lpstr>Common Core and Essential Standards 2011</vt:lpstr>
      <vt:lpstr>Purpose &amp; Expected Outcomes</vt:lpstr>
      <vt:lpstr>Slide 3</vt:lpstr>
      <vt:lpstr>Slide 4</vt:lpstr>
      <vt:lpstr>Wiki</vt:lpstr>
      <vt:lpstr>Structural Changes</vt:lpstr>
      <vt:lpstr>Slide 7</vt:lpstr>
      <vt:lpstr>Elementary and Middle School</vt:lpstr>
      <vt:lpstr>Strand is Geography and Environmental Literacy</vt:lpstr>
      <vt:lpstr>The Paradigm Shift</vt:lpstr>
      <vt:lpstr>Slide 11</vt:lpstr>
      <vt:lpstr>BREAKDOWN</vt:lpstr>
      <vt:lpstr>Concepts</vt:lpstr>
      <vt:lpstr>Concept vs Topic? Activity</vt:lpstr>
      <vt:lpstr>Answers to Activity</vt:lpstr>
      <vt:lpstr>Traditional Standards and Curriculum</vt:lpstr>
      <vt:lpstr>  Conceptual standards and curriculum are concept based and based on  “transferable ideas” </vt:lpstr>
      <vt:lpstr>Example</vt:lpstr>
      <vt:lpstr>Content Changes</vt:lpstr>
      <vt:lpstr>6th Grade </vt:lpstr>
      <vt:lpstr>7th Grade</vt:lpstr>
      <vt:lpstr>8th Grade</vt:lpstr>
      <vt:lpstr>United States History I &amp; II</vt:lpstr>
      <vt:lpstr>Civics and Economics</vt:lpstr>
      <vt:lpstr>World History</vt:lpstr>
      <vt:lpstr>New Social Studies Electives</vt:lpstr>
      <vt:lpstr>The Instructional Toolkit</vt:lpstr>
      <vt:lpstr>Crosswalks Documents</vt:lpstr>
      <vt:lpstr>Slide 29</vt:lpstr>
      <vt:lpstr>Slide 30</vt:lpstr>
      <vt:lpstr>Using the web, find your Crosswalks Documents.  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and Essential Standards 2011</dc:title>
  <dc:creator>bcsuser</dc:creator>
  <cp:lastModifiedBy>bcsuser</cp:lastModifiedBy>
  <cp:revision>37</cp:revision>
  <dcterms:created xsi:type="dcterms:W3CDTF">2011-08-10T20:43:32Z</dcterms:created>
  <dcterms:modified xsi:type="dcterms:W3CDTF">2011-08-17T00:50:59Z</dcterms:modified>
</cp:coreProperties>
</file>